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8BF"/>
    <a:srgbClr val="FF3300"/>
    <a:srgbClr val="EAEAEA"/>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4" d="100"/>
          <a:sy n="124" d="100"/>
        </p:scale>
        <p:origin x="1224" y="12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A911D8-0937-4FF8-8FE7-7237AAA9B625}" type="datetimeFigureOut">
              <a:rPr lang="de-DE" smtClean="0"/>
              <a:t>27.02.2023</a:t>
            </a:fld>
            <a:endParaRPr lang="de-DE"/>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CADBD0-3B2F-4677-86B8-4950E46DC630}" type="slidenum">
              <a:rPr lang="de-DE" smtClean="0"/>
              <a:t>‹Nr.›</a:t>
            </a:fld>
            <a:endParaRPr lang="de-DE"/>
          </a:p>
        </p:txBody>
      </p:sp>
    </p:spTree>
    <p:extLst>
      <p:ext uri="{BB962C8B-B14F-4D97-AF65-F5344CB8AC3E}">
        <p14:creationId xmlns:p14="http://schemas.microsoft.com/office/powerpoint/2010/main" val="19610822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Folienbildplatzhalter 1">
            <a:extLst>
              <a:ext uri="{FF2B5EF4-FFF2-40B4-BE49-F238E27FC236}">
                <a16:creationId xmlns:a16="http://schemas.microsoft.com/office/drawing/2014/main" id="{8942BF3A-D1E5-4CE7-B894-06706A458BD1}"/>
              </a:ext>
            </a:extLst>
          </p:cNvPr>
          <p:cNvSpPr>
            <a:spLocks noGrp="1" noRot="1" noChangeAspect="1" noChangeArrowheads="1" noTextEdit="1"/>
          </p:cNvSpPr>
          <p:nvPr>
            <p:ph type="sldImg"/>
          </p:nvPr>
        </p:nvSpPr>
        <p:spPr>
          <a:xfrm>
            <a:off x="917575" y="744538"/>
            <a:ext cx="4962525" cy="3722687"/>
          </a:xfrm>
          <a:ln/>
        </p:spPr>
      </p:sp>
      <p:sp>
        <p:nvSpPr>
          <p:cNvPr id="15362" name="Notizenplatzhalter 2">
            <a:extLst>
              <a:ext uri="{FF2B5EF4-FFF2-40B4-BE49-F238E27FC236}">
                <a16:creationId xmlns:a16="http://schemas.microsoft.com/office/drawing/2014/main" id="{CDF1E8A2-C653-447D-944D-B52060798CB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dirty="0">
              <a:latin typeface="Arial" panose="020B0604020202020204" pitchFamily="34" charset="0"/>
              <a:cs typeface="Arial" panose="020B0604020202020204" pitchFamily="34" charset="0"/>
            </a:endParaRPr>
          </a:p>
        </p:txBody>
      </p:sp>
      <p:sp>
        <p:nvSpPr>
          <p:cNvPr id="15363" name="Foliennummernplatzhalter 3">
            <a:extLst>
              <a:ext uri="{FF2B5EF4-FFF2-40B4-BE49-F238E27FC236}">
                <a16:creationId xmlns:a16="http://schemas.microsoft.com/office/drawing/2014/main" id="{A70EAF25-458E-4938-9D10-55B77460EB8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19A6676B-AD3A-46DD-B276-A747B65535DD}" type="slidenum">
              <a:rPr lang="de-DE" altLang="de-DE"/>
              <a:pPr>
                <a:spcBef>
                  <a:spcPct val="0"/>
                </a:spcBef>
              </a:pPr>
              <a:t>1</a:t>
            </a:fld>
            <a:endParaRPr lang="de-DE" altLang="de-DE" dirty="0"/>
          </a:p>
        </p:txBody>
      </p:sp>
    </p:spTree>
    <p:extLst>
      <p:ext uri="{BB962C8B-B14F-4D97-AF65-F5344CB8AC3E}">
        <p14:creationId xmlns:p14="http://schemas.microsoft.com/office/powerpoint/2010/main" val="6258532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Folienbildplatzhalter 1">
            <a:extLst>
              <a:ext uri="{FF2B5EF4-FFF2-40B4-BE49-F238E27FC236}">
                <a16:creationId xmlns:a16="http://schemas.microsoft.com/office/drawing/2014/main" id="{9C2590C8-56FB-466A-901E-B56EFDA52A04}"/>
              </a:ext>
            </a:extLst>
          </p:cNvPr>
          <p:cNvSpPr>
            <a:spLocks noGrp="1" noRot="1" noChangeAspect="1" noChangeArrowheads="1" noTextEdit="1"/>
          </p:cNvSpPr>
          <p:nvPr>
            <p:ph type="sldImg"/>
          </p:nvPr>
        </p:nvSpPr>
        <p:spPr>
          <a:xfrm>
            <a:off x="917575" y="744538"/>
            <a:ext cx="4962525" cy="3722687"/>
          </a:xfrm>
          <a:ln/>
        </p:spPr>
      </p:sp>
      <p:sp>
        <p:nvSpPr>
          <p:cNvPr id="17410" name="Notizenplatzhalter 2">
            <a:extLst>
              <a:ext uri="{FF2B5EF4-FFF2-40B4-BE49-F238E27FC236}">
                <a16:creationId xmlns:a16="http://schemas.microsoft.com/office/drawing/2014/main" id="{BFA98BBD-B324-464F-A686-A1D4669CE53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dirty="0">
              <a:latin typeface="Arial" panose="020B0604020202020204" pitchFamily="34" charset="0"/>
              <a:cs typeface="Arial" panose="020B0604020202020204" pitchFamily="34" charset="0"/>
            </a:endParaRPr>
          </a:p>
        </p:txBody>
      </p:sp>
      <p:sp>
        <p:nvSpPr>
          <p:cNvPr id="17411" name="Foliennummernplatzhalter 3">
            <a:extLst>
              <a:ext uri="{FF2B5EF4-FFF2-40B4-BE49-F238E27FC236}">
                <a16:creationId xmlns:a16="http://schemas.microsoft.com/office/drawing/2014/main" id="{14D54822-0F3E-4ED9-9240-CBC242695A9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B653AAE-184A-4A73-8818-1C9E6CC15363}" type="slidenum">
              <a:rPr lang="de-DE" altLang="de-DE"/>
              <a:pPr>
                <a:spcBef>
                  <a:spcPct val="0"/>
                </a:spcBef>
              </a:pPr>
              <a:t>10</a:t>
            </a:fld>
            <a:endParaRPr lang="de-DE" altLang="de-DE" dirty="0"/>
          </a:p>
        </p:txBody>
      </p:sp>
    </p:spTree>
    <p:extLst>
      <p:ext uri="{BB962C8B-B14F-4D97-AF65-F5344CB8AC3E}">
        <p14:creationId xmlns:p14="http://schemas.microsoft.com/office/powerpoint/2010/main" val="38250771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Folienbildplatzhalter 1">
            <a:extLst>
              <a:ext uri="{FF2B5EF4-FFF2-40B4-BE49-F238E27FC236}">
                <a16:creationId xmlns:a16="http://schemas.microsoft.com/office/drawing/2014/main" id="{9C2590C8-56FB-466A-901E-B56EFDA52A04}"/>
              </a:ext>
            </a:extLst>
          </p:cNvPr>
          <p:cNvSpPr>
            <a:spLocks noGrp="1" noRot="1" noChangeAspect="1" noChangeArrowheads="1" noTextEdit="1"/>
          </p:cNvSpPr>
          <p:nvPr>
            <p:ph type="sldImg"/>
          </p:nvPr>
        </p:nvSpPr>
        <p:spPr>
          <a:xfrm>
            <a:off x="917575" y="744538"/>
            <a:ext cx="4962525" cy="3722687"/>
          </a:xfrm>
          <a:ln/>
        </p:spPr>
      </p:sp>
      <p:sp>
        <p:nvSpPr>
          <p:cNvPr id="17410" name="Notizenplatzhalter 2">
            <a:extLst>
              <a:ext uri="{FF2B5EF4-FFF2-40B4-BE49-F238E27FC236}">
                <a16:creationId xmlns:a16="http://schemas.microsoft.com/office/drawing/2014/main" id="{BFA98BBD-B324-464F-A686-A1D4669CE53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dirty="0">
              <a:latin typeface="Arial" panose="020B0604020202020204" pitchFamily="34" charset="0"/>
              <a:cs typeface="Arial" panose="020B0604020202020204" pitchFamily="34" charset="0"/>
            </a:endParaRPr>
          </a:p>
        </p:txBody>
      </p:sp>
      <p:sp>
        <p:nvSpPr>
          <p:cNvPr id="17411" name="Foliennummernplatzhalter 3">
            <a:extLst>
              <a:ext uri="{FF2B5EF4-FFF2-40B4-BE49-F238E27FC236}">
                <a16:creationId xmlns:a16="http://schemas.microsoft.com/office/drawing/2014/main" id="{14D54822-0F3E-4ED9-9240-CBC242695A9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B653AAE-184A-4A73-8818-1C9E6CC15363}" type="slidenum">
              <a:rPr lang="de-DE" altLang="de-DE"/>
              <a:pPr>
                <a:spcBef>
                  <a:spcPct val="0"/>
                </a:spcBef>
              </a:pPr>
              <a:t>11</a:t>
            </a:fld>
            <a:endParaRPr lang="de-DE" altLang="de-DE" dirty="0"/>
          </a:p>
        </p:txBody>
      </p:sp>
    </p:spTree>
    <p:extLst>
      <p:ext uri="{BB962C8B-B14F-4D97-AF65-F5344CB8AC3E}">
        <p14:creationId xmlns:p14="http://schemas.microsoft.com/office/powerpoint/2010/main" val="38112170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Folienbildplatzhalter 1">
            <a:extLst>
              <a:ext uri="{FF2B5EF4-FFF2-40B4-BE49-F238E27FC236}">
                <a16:creationId xmlns:a16="http://schemas.microsoft.com/office/drawing/2014/main" id="{9C2590C8-56FB-466A-901E-B56EFDA52A04}"/>
              </a:ext>
            </a:extLst>
          </p:cNvPr>
          <p:cNvSpPr>
            <a:spLocks noGrp="1" noRot="1" noChangeAspect="1" noChangeArrowheads="1" noTextEdit="1"/>
          </p:cNvSpPr>
          <p:nvPr>
            <p:ph type="sldImg"/>
          </p:nvPr>
        </p:nvSpPr>
        <p:spPr>
          <a:xfrm>
            <a:off x="917575" y="744538"/>
            <a:ext cx="4962525" cy="3722687"/>
          </a:xfrm>
          <a:ln/>
        </p:spPr>
      </p:sp>
      <p:sp>
        <p:nvSpPr>
          <p:cNvPr id="17410" name="Notizenplatzhalter 2">
            <a:extLst>
              <a:ext uri="{FF2B5EF4-FFF2-40B4-BE49-F238E27FC236}">
                <a16:creationId xmlns:a16="http://schemas.microsoft.com/office/drawing/2014/main" id="{BFA98BBD-B324-464F-A686-A1D4669CE53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dirty="0">
              <a:latin typeface="Arial" panose="020B0604020202020204" pitchFamily="34" charset="0"/>
              <a:cs typeface="Arial" panose="020B0604020202020204" pitchFamily="34" charset="0"/>
            </a:endParaRPr>
          </a:p>
        </p:txBody>
      </p:sp>
      <p:sp>
        <p:nvSpPr>
          <p:cNvPr id="17411" name="Foliennummernplatzhalter 3">
            <a:extLst>
              <a:ext uri="{FF2B5EF4-FFF2-40B4-BE49-F238E27FC236}">
                <a16:creationId xmlns:a16="http://schemas.microsoft.com/office/drawing/2014/main" id="{14D54822-0F3E-4ED9-9240-CBC242695A9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B653AAE-184A-4A73-8818-1C9E6CC15363}" type="slidenum">
              <a:rPr lang="de-DE" altLang="de-DE"/>
              <a:pPr>
                <a:spcBef>
                  <a:spcPct val="0"/>
                </a:spcBef>
              </a:pPr>
              <a:t>12</a:t>
            </a:fld>
            <a:endParaRPr lang="de-DE" altLang="de-DE" dirty="0"/>
          </a:p>
        </p:txBody>
      </p:sp>
    </p:spTree>
    <p:extLst>
      <p:ext uri="{BB962C8B-B14F-4D97-AF65-F5344CB8AC3E}">
        <p14:creationId xmlns:p14="http://schemas.microsoft.com/office/powerpoint/2010/main" val="8946531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Folienbildplatzhalter 1">
            <a:extLst>
              <a:ext uri="{FF2B5EF4-FFF2-40B4-BE49-F238E27FC236}">
                <a16:creationId xmlns:a16="http://schemas.microsoft.com/office/drawing/2014/main" id="{9C2590C8-56FB-466A-901E-B56EFDA52A04}"/>
              </a:ext>
            </a:extLst>
          </p:cNvPr>
          <p:cNvSpPr>
            <a:spLocks noGrp="1" noRot="1" noChangeAspect="1" noChangeArrowheads="1" noTextEdit="1"/>
          </p:cNvSpPr>
          <p:nvPr>
            <p:ph type="sldImg"/>
          </p:nvPr>
        </p:nvSpPr>
        <p:spPr>
          <a:xfrm>
            <a:off x="917575" y="744538"/>
            <a:ext cx="4962525" cy="3722687"/>
          </a:xfrm>
          <a:ln/>
        </p:spPr>
      </p:sp>
      <p:sp>
        <p:nvSpPr>
          <p:cNvPr id="17410" name="Notizenplatzhalter 2">
            <a:extLst>
              <a:ext uri="{FF2B5EF4-FFF2-40B4-BE49-F238E27FC236}">
                <a16:creationId xmlns:a16="http://schemas.microsoft.com/office/drawing/2014/main" id="{BFA98BBD-B324-464F-A686-A1D4669CE53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dirty="0">
              <a:latin typeface="Arial" panose="020B0604020202020204" pitchFamily="34" charset="0"/>
              <a:cs typeface="Arial" panose="020B0604020202020204" pitchFamily="34" charset="0"/>
            </a:endParaRPr>
          </a:p>
        </p:txBody>
      </p:sp>
      <p:sp>
        <p:nvSpPr>
          <p:cNvPr id="17411" name="Foliennummernplatzhalter 3">
            <a:extLst>
              <a:ext uri="{FF2B5EF4-FFF2-40B4-BE49-F238E27FC236}">
                <a16:creationId xmlns:a16="http://schemas.microsoft.com/office/drawing/2014/main" id="{14D54822-0F3E-4ED9-9240-CBC242695A9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B653AAE-184A-4A73-8818-1C9E6CC15363}" type="slidenum">
              <a:rPr lang="de-DE" altLang="de-DE"/>
              <a:pPr>
                <a:spcBef>
                  <a:spcPct val="0"/>
                </a:spcBef>
              </a:pPr>
              <a:t>13</a:t>
            </a:fld>
            <a:endParaRPr lang="de-DE" altLang="de-DE" dirty="0"/>
          </a:p>
        </p:txBody>
      </p:sp>
    </p:spTree>
    <p:extLst>
      <p:ext uri="{BB962C8B-B14F-4D97-AF65-F5344CB8AC3E}">
        <p14:creationId xmlns:p14="http://schemas.microsoft.com/office/powerpoint/2010/main" val="18396396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Folienbildplatzhalter 1">
            <a:extLst>
              <a:ext uri="{FF2B5EF4-FFF2-40B4-BE49-F238E27FC236}">
                <a16:creationId xmlns:a16="http://schemas.microsoft.com/office/drawing/2014/main" id="{51A0B949-077D-452F-A06B-EB1B729ABF68}"/>
              </a:ext>
            </a:extLst>
          </p:cNvPr>
          <p:cNvSpPr>
            <a:spLocks noGrp="1" noRot="1" noChangeAspect="1" noChangeArrowheads="1" noTextEdit="1"/>
          </p:cNvSpPr>
          <p:nvPr>
            <p:ph type="sldImg"/>
          </p:nvPr>
        </p:nvSpPr>
        <p:spPr>
          <a:xfrm>
            <a:off x="917575" y="744538"/>
            <a:ext cx="4962525" cy="3722687"/>
          </a:xfrm>
          <a:ln/>
        </p:spPr>
      </p:sp>
      <p:sp>
        <p:nvSpPr>
          <p:cNvPr id="37890" name="Notizenplatzhalter 2">
            <a:extLst>
              <a:ext uri="{FF2B5EF4-FFF2-40B4-BE49-F238E27FC236}">
                <a16:creationId xmlns:a16="http://schemas.microsoft.com/office/drawing/2014/main" id="{7ED97E4B-F84D-4967-8B4B-25AABE8197D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dirty="0">
              <a:latin typeface="Arial" panose="020B0604020202020204" pitchFamily="34" charset="0"/>
              <a:cs typeface="Arial" panose="020B0604020202020204" pitchFamily="34" charset="0"/>
            </a:endParaRPr>
          </a:p>
        </p:txBody>
      </p:sp>
      <p:sp>
        <p:nvSpPr>
          <p:cNvPr id="37891" name="Foliennummernplatzhalter 3">
            <a:extLst>
              <a:ext uri="{FF2B5EF4-FFF2-40B4-BE49-F238E27FC236}">
                <a16:creationId xmlns:a16="http://schemas.microsoft.com/office/drawing/2014/main" id="{D3413139-5B19-4774-8184-1967F63E088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1E2F06FE-CCB2-42CC-9B5F-57DA270309AB}" type="slidenum">
              <a:rPr lang="de-DE" altLang="de-DE"/>
              <a:pPr>
                <a:spcBef>
                  <a:spcPct val="0"/>
                </a:spcBef>
              </a:pPr>
              <a:t>14</a:t>
            </a:fld>
            <a:endParaRPr lang="de-DE" altLang="de-DE" dirty="0"/>
          </a:p>
        </p:txBody>
      </p:sp>
    </p:spTree>
    <p:extLst>
      <p:ext uri="{BB962C8B-B14F-4D97-AF65-F5344CB8AC3E}">
        <p14:creationId xmlns:p14="http://schemas.microsoft.com/office/powerpoint/2010/main" val="33688831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Folienbildplatzhalter 1">
            <a:extLst>
              <a:ext uri="{FF2B5EF4-FFF2-40B4-BE49-F238E27FC236}">
                <a16:creationId xmlns:a16="http://schemas.microsoft.com/office/drawing/2014/main" id="{9C2590C8-56FB-466A-901E-B56EFDA52A04}"/>
              </a:ext>
            </a:extLst>
          </p:cNvPr>
          <p:cNvSpPr>
            <a:spLocks noGrp="1" noRot="1" noChangeAspect="1" noChangeArrowheads="1" noTextEdit="1"/>
          </p:cNvSpPr>
          <p:nvPr>
            <p:ph type="sldImg"/>
          </p:nvPr>
        </p:nvSpPr>
        <p:spPr>
          <a:xfrm>
            <a:off x="917575" y="744538"/>
            <a:ext cx="4962525" cy="3722687"/>
          </a:xfrm>
          <a:ln/>
        </p:spPr>
      </p:sp>
      <p:sp>
        <p:nvSpPr>
          <p:cNvPr id="17410" name="Notizenplatzhalter 2">
            <a:extLst>
              <a:ext uri="{FF2B5EF4-FFF2-40B4-BE49-F238E27FC236}">
                <a16:creationId xmlns:a16="http://schemas.microsoft.com/office/drawing/2014/main" id="{BFA98BBD-B324-464F-A686-A1D4669CE53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dirty="0">
              <a:latin typeface="Arial" panose="020B0604020202020204" pitchFamily="34" charset="0"/>
              <a:cs typeface="Arial" panose="020B0604020202020204" pitchFamily="34" charset="0"/>
            </a:endParaRPr>
          </a:p>
        </p:txBody>
      </p:sp>
      <p:sp>
        <p:nvSpPr>
          <p:cNvPr id="17411" name="Foliennummernplatzhalter 3">
            <a:extLst>
              <a:ext uri="{FF2B5EF4-FFF2-40B4-BE49-F238E27FC236}">
                <a16:creationId xmlns:a16="http://schemas.microsoft.com/office/drawing/2014/main" id="{14D54822-0F3E-4ED9-9240-CBC242695A9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B653AAE-184A-4A73-8818-1C9E6CC15363}" type="slidenum">
              <a:rPr lang="de-DE" altLang="de-DE"/>
              <a:pPr>
                <a:spcBef>
                  <a:spcPct val="0"/>
                </a:spcBef>
              </a:pPr>
              <a:t>2</a:t>
            </a:fld>
            <a:endParaRPr lang="de-DE" altLang="de-DE" dirty="0"/>
          </a:p>
        </p:txBody>
      </p:sp>
    </p:spTree>
    <p:extLst>
      <p:ext uri="{BB962C8B-B14F-4D97-AF65-F5344CB8AC3E}">
        <p14:creationId xmlns:p14="http://schemas.microsoft.com/office/powerpoint/2010/main" val="37717302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Folienbildplatzhalter 1">
            <a:extLst>
              <a:ext uri="{FF2B5EF4-FFF2-40B4-BE49-F238E27FC236}">
                <a16:creationId xmlns:a16="http://schemas.microsoft.com/office/drawing/2014/main" id="{9C2590C8-56FB-466A-901E-B56EFDA52A04}"/>
              </a:ext>
            </a:extLst>
          </p:cNvPr>
          <p:cNvSpPr>
            <a:spLocks noGrp="1" noRot="1" noChangeAspect="1" noChangeArrowheads="1" noTextEdit="1"/>
          </p:cNvSpPr>
          <p:nvPr>
            <p:ph type="sldImg"/>
          </p:nvPr>
        </p:nvSpPr>
        <p:spPr>
          <a:xfrm>
            <a:off x="917575" y="744538"/>
            <a:ext cx="4962525" cy="3722687"/>
          </a:xfrm>
          <a:ln/>
        </p:spPr>
      </p:sp>
      <p:sp>
        <p:nvSpPr>
          <p:cNvPr id="17410" name="Notizenplatzhalter 2">
            <a:extLst>
              <a:ext uri="{FF2B5EF4-FFF2-40B4-BE49-F238E27FC236}">
                <a16:creationId xmlns:a16="http://schemas.microsoft.com/office/drawing/2014/main" id="{BFA98BBD-B324-464F-A686-A1D4669CE53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dirty="0">
              <a:latin typeface="Arial" panose="020B0604020202020204" pitchFamily="34" charset="0"/>
              <a:cs typeface="Arial" panose="020B0604020202020204" pitchFamily="34" charset="0"/>
            </a:endParaRPr>
          </a:p>
        </p:txBody>
      </p:sp>
      <p:sp>
        <p:nvSpPr>
          <p:cNvPr id="17411" name="Foliennummernplatzhalter 3">
            <a:extLst>
              <a:ext uri="{FF2B5EF4-FFF2-40B4-BE49-F238E27FC236}">
                <a16:creationId xmlns:a16="http://schemas.microsoft.com/office/drawing/2014/main" id="{14D54822-0F3E-4ED9-9240-CBC242695A9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B653AAE-184A-4A73-8818-1C9E6CC15363}" type="slidenum">
              <a:rPr lang="de-DE" altLang="de-DE"/>
              <a:pPr>
                <a:spcBef>
                  <a:spcPct val="0"/>
                </a:spcBef>
              </a:pPr>
              <a:t>3</a:t>
            </a:fld>
            <a:endParaRPr lang="de-DE" altLang="de-DE" dirty="0"/>
          </a:p>
        </p:txBody>
      </p:sp>
    </p:spTree>
    <p:extLst>
      <p:ext uri="{BB962C8B-B14F-4D97-AF65-F5344CB8AC3E}">
        <p14:creationId xmlns:p14="http://schemas.microsoft.com/office/powerpoint/2010/main" val="11666197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Folienbildplatzhalter 1">
            <a:extLst>
              <a:ext uri="{FF2B5EF4-FFF2-40B4-BE49-F238E27FC236}">
                <a16:creationId xmlns:a16="http://schemas.microsoft.com/office/drawing/2014/main" id="{9C2590C8-56FB-466A-901E-B56EFDA52A04}"/>
              </a:ext>
            </a:extLst>
          </p:cNvPr>
          <p:cNvSpPr>
            <a:spLocks noGrp="1" noRot="1" noChangeAspect="1" noChangeArrowheads="1" noTextEdit="1"/>
          </p:cNvSpPr>
          <p:nvPr>
            <p:ph type="sldImg"/>
          </p:nvPr>
        </p:nvSpPr>
        <p:spPr>
          <a:xfrm>
            <a:off x="917575" y="744538"/>
            <a:ext cx="4962525" cy="3722687"/>
          </a:xfrm>
          <a:ln/>
        </p:spPr>
      </p:sp>
      <p:sp>
        <p:nvSpPr>
          <p:cNvPr id="17410" name="Notizenplatzhalter 2">
            <a:extLst>
              <a:ext uri="{FF2B5EF4-FFF2-40B4-BE49-F238E27FC236}">
                <a16:creationId xmlns:a16="http://schemas.microsoft.com/office/drawing/2014/main" id="{BFA98BBD-B324-464F-A686-A1D4669CE53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dirty="0">
              <a:latin typeface="Arial" panose="020B0604020202020204" pitchFamily="34" charset="0"/>
              <a:cs typeface="Arial" panose="020B0604020202020204" pitchFamily="34" charset="0"/>
            </a:endParaRPr>
          </a:p>
        </p:txBody>
      </p:sp>
      <p:sp>
        <p:nvSpPr>
          <p:cNvPr id="17411" name="Foliennummernplatzhalter 3">
            <a:extLst>
              <a:ext uri="{FF2B5EF4-FFF2-40B4-BE49-F238E27FC236}">
                <a16:creationId xmlns:a16="http://schemas.microsoft.com/office/drawing/2014/main" id="{14D54822-0F3E-4ED9-9240-CBC242695A9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B653AAE-184A-4A73-8818-1C9E6CC15363}" type="slidenum">
              <a:rPr lang="de-DE" altLang="de-DE"/>
              <a:pPr>
                <a:spcBef>
                  <a:spcPct val="0"/>
                </a:spcBef>
              </a:pPr>
              <a:t>4</a:t>
            </a:fld>
            <a:endParaRPr lang="de-DE" altLang="de-DE" dirty="0"/>
          </a:p>
        </p:txBody>
      </p:sp>
    </p:spTree>
    <p:extLst>
      <p:ext uri="{BB962C8B-B14F-4D97-AF65-F5344CB8AC3E}">
        <p14:creationId xmlns:p14="http://schemas.microsoft.com/office/powerpoint/2010/main" val="19154948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Folienbildplatzhalter 1">
            <a:extLst>
              <a:ext uri="{FF2B5EF4-FFF2-40B4-BE49-F238E27FC236}">
                <a16:creationId xmlns:a16="http://schemas.microsoft.com/office/drawing/2014/main" id="{9C2590C8-56FB-466A-901E-B56EFDA52A04}"/>
              </a:ext>
            </a:extLst>
          </p:cNvPr>
          <p:cNvSpPr>
            <a:spLocks noGrp="1" noRot="1" noChangeAspect="1" noChangeArrowheads="1" noTextEdit="1"/>
          </p:cNvSpPr>
          <p:nvPr>
            <p:ph type="sldImg"/>
          </p:nvPr>
        </p:nvSpPr>
        <p:spPr>
          <a:xfrm>
            <a:off x="917575" y="744538"/>
            <a:ext cx="4962525" cy="3722687"/>
          </a:xfrm>
          <a:ln/>
        </p:spPr>
      </p:sp>
      <p:sp>
        <p:nvSpPr>
          <p:cNvPr id="17410" name="Notizenplatzhalter 2">
            <a:extLst>
              <a:ext uri="{FF2B5EF4-FFF2-40B4-BE49-F238E27FC236}">
                <a16:creationId xmlns:a16="http://schemas.microsoft.com/office/drawing/2014/main" id="{BFA98BBD-B324-464F-A686-A1D4669CE53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dirty="0">
              <a:latin typeface="Arial" panose="020B0604020202020204" pitchFamily="34" charset="0"/>
              <a:cs typeface="Arial" panose="020B0604020202020204" pitchFamily="34" charset="0"/>
            </a:endParaRPr>
          </a:p>
        </p:txBody>
      </p:sp>
      <p:sp>
        <p:nvSpPr>
          <p:cNvPr id="17411" name="Foliennummernplatzhalter 3">
            <a:extLst>
              <a:ext uri="{FF2B5EF4-FFF2-40B4-BE49-F238E27FC236}">
                <a16:creationId xmlns:a16="http://schemas.microsoft.com/office/drawing/2014/main" id="{14D54822-0F3E-4ED9-9240-CBC242695A9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B653AAE-184A-4A73-8818-1C9E6CC15363}" type="slidenum">
              <a:rPr lang="de-DE" altLang="de-DE"/>
              <a:pPr>
                <a:spcBef>
                  <a:spcPct val="0"/>
                </a:spcBef>
              </a:pPr>
              <a:t>5</a:t>
            </a:fld>
            <a:endParaRPr lang="de-DE" altLang="de-DE" dirty="0"/>
          </a:p>
        </p:txBody>
      </p:sp>
    </p:spTree>
    <p:extLst>
      <p:ext uri="{BB962C8B-B14F-4D97-AF65-F5344CB8AC3E}">
        <p14:creationId xmlns:p14="http://schemas.microsoft.com/office/powerpoint/2010/main" val="38108324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Folienbildplatzhalter 1">
            <a:extLst>
              <a:ext uri="{FF2B5EF4-FFF2-40B4-BE49-F238E27FC236}">
                <a16:creationId xmlns:a16="http://schemas.microsoft.com/office/drawing/2014/main" id="{9C2590C8-56FB-466A-901E-B56EFDA52A04}"/>
              </a:ext>
            </a:extLst>
          </p:cNvPr>
          <p:cNvSpPr>
            <a:spLocks noGrp="1" noRot="1" noChangeAspect="1" noChangeArrowheads="1" noTextEdit="1"/>
          </p:cNvSpPr>
          <p:nvPr>
            <p:ph type="sldImg"/>
          </p:nvPr>
        </p:nvSpPr>
        <p:spPr>
          <a:xfrm>
            <a:off x="917575" y="744538"/>
            <a:ext cx="4962525" cy="3722687"/>
          </a:xfrm>
          <a:ln/>
        </p:spPr>
      </p:sp>
      <p:sp>
        <p:nvSpPr>
          <p:cNvPr id="17410" name="Notizenplatzhalter 2">
            <a:extLst>
              <a:ext uri="{FF2B5EF4-FFF2-40B4-BE49-F238E27FC236}">
                <a16:creationId xmlns:a16="http://schemas.microsoft.com/office/drawing/2014/main" id="{BFA98BBD-B324-464F-A686-A1D4669CE53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dirty="0">
              <a:latin typeface="Arial" panose="020B0604020202020204" pitchFamily="34" charset="0"/>
              <a:cs typeface="Arial" panose="020B0604020202020204" pitchFamily="34" charset="0"/>
            </a:endParaRPr>
          </a:p>
        </p:txBody>
      </p:sp>
      <p:sp>
        <p:nvSpPr>
          <p:cNvPr id="17411" name="Foliennummernplatzhalter 3">
            <a:extLst>
              <a:ext uri="{FF2B5EF4-FFF2-40B4-BE49-F238E27FC236}">
                <a16:creationId xmlns:a16="http://schemas.microsoft.com/office/drawing/2014/main" id="{14D54822-0F3E-4ED9-9240-CBC242695A9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B653AAE-184A-4A73-8818-1C9E6CC15363}" type="slidenum">
              <a:rPr lang="de-DE" altLang="de-DE"/>
              <a:pPr>
                <a:spcBef>
                  <a:spcPct val="0"/>
                </a:spcBef>
              </a:pPr>
              <a:t>6</a:t>
            </a:fld>
            <a:endParaRPr lang="de-DE" altLang="de-DE" dirty="0"/>
          </a:p>
        </p:txBody>
      </p:sp>
    </p:spTree>
    <p:extLst>
      <p:ext uri="{BB962C8B-B14F-4D97-AF65-F5344CB8AC3E}">
        <p14:creationId xmlns:p14="http://schemas.microsoft.com/office/powerpoint/2010/main" val="29147897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Folienbildplatzhalter 1">
            <a:extLst>
              <a:ext uri="{FF2B5EF4-FFF2-40B4-BE49-F238E27FC236}">
                <a16:creationId xmlns:a16="http://schemas.microsoft.com/office/drawing/2014/main" id="{9C2590C8-56FB-466A-901E-B56EFDA52A04}"/>
              </a:ext>
            </a:extLst>
          </p:cNvPr>
          <p:cNvSpPr>
            <a:spLocks noGrp="1" noRot="1" noChangeAspect="1" noChangeArrowheads="1" noTextEdit="1"/>
          </p:cNvSpPr>
          <p:nvPr>
            <p:ph type="sldImg"/>
          </p:nvPr>
        </p:nvSpPr>
        <p:spPr>
          <a:xfrm>
            <a:off x="917575" y="744538"/>
            <a:ext cx="4962525" cy="3722687"/>
          </a:xfrm>
          <a:ln/>
        </p:spPr>
      </p:sp>
      <p:sp>
        <p:nvSpPr>
          <p:cNvPr id="17410" name="Notizenplatzhalter 2">
            <a:extLst>
              <a:ext uri="{FF2B5EF4-FFF2-40B4-BE49-F238E27FC236}">
                <a16:creationId xmlns:a16="http://schemas.microsoft.com/office/drawing/2014/main" id="{BFA98BBD-B324-464F-A686-A1D4669CE53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dirty="0">
              <a:latin typeface="Arial" panose="020B0604020202020204" pitchFamily="34" charset="0"/>
              <a:cs typeface="Arial" panose="020B0604020202020204" pitchFamily="34" charset="0"/>
            </a:endParaRPr>
          </a:p>
        </p:txBody>
      </p:sp>
      <p:sp>
        <p:nvSpPr>
          <p:cNvPr id="17411" name="Foliennummernplatzhalter 3">
            <a:extLst>
              <a:ext uri="{FF2B5EF4-FFF2-40B4-BE49-F238E27FC236}">
                <a16:creationId xmlns:a16="http://schemas.microsoft.com/office/drawing/2014/main" id="{14D54822-0F3E-4ED9-9240-CBC242695A9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B653AAE-184A-4A73-8818-1C9E6CC15363}" type="slidenum">
              <a:rPr lang="de-DE" altLang="de-DE"/>
              <a:pPr>
                <a:spcBef>
                  <a:spcPct val="0"/>
                </a:spcBef>
              </a:pPr>
              <a:t>7</a:t>
            </a:fld>
            <a:endParaRPr lang="de-DE" altLang="de-DE" dirty="0"/>
          </a:p>
        </p:txBody>
      </p:sp>
    </p:spTree>
    <p:extLst>
      <p:ext uri="{BB962C8B-B14F-4D97-AF65-F5344CB8AC3E}">
        <p14:creationId xmlns:p14="http://schemas.microsoft.com/office/powerpoint/2010/main" val="3536484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Folienbildplatzhalter 1">
            <a:extLst>
              <a:ext uri="{FF2B5EF4-FFF2-40B4-BE49-F238E27FC236}">
                <a16:creationId xmlns:a16="http://schemas.microsoft.com/office/drawing/2014/main" id="{9C2590C8-56FB-466A-901E-B56EFDA52A04}"/>
              </a:ext>
            </a:extLst>
          </p:cNvPr>
          <p:cNvSpPr>
            <a:spLocks noGrp="1" noRot="1" noChangeAspect="1" noChangeArrowheads="1" noTextEdit="1"/>
          </p:cNvSpPr>
          <p:nvPr>
            <p:ph type="sldImg"/>
          </p:nvPr>
        </p:nvSpPr>
        <p:spPr>
          <a:xfrm>
            <a:off x="917575" y="744538"/>
            <a:ext cx="4962525" cy="3722687"/>
          </a:xfrm>
          <a:ln/>
        </p:spPr>
      </p:sp>
      <p:sp>
        <p:nvSpPr>
          <p:cNvPr id="17410" name="Notizenplatzhalter 2">
            <a:extLst>
              <a:ext uri="{FF2B5EF4-FFF2-40B4-BE49-F238E27FC236}">
                <a16:creationId xmlns:a16="http://schemas.microsoft.com/office/drawing/2014/main" id="{BFA98BBD-B324-464F-A686-A1D4669CE53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dirty="0">
              <a:latin typeface="Arial" panose="020B0604020202020204" pitchFamily="34" charset="0"/>
              <a:cs typeface="Arial" panose="020B0604020202020204" pitchFamily="34" charset="0"/>
            </a:endParaRPr>
          </a:p>
        </p:txBody>
      </p:sp>
      <p:sp>
        <p:nvSpPr>
          <p:cNvPr id="17411" name="Foliennummernplatzhalter 3">
            <a:extLst>
              <a:ext uri="{FF2B5EF4-FFF2-40B4-BE49-F238E27FC236}">
                <a16:creationId xmlns:a16="http://schemas.microsoft.com/office/drawing/2014/main" id="{14D54822-0F3E-4ED9-9240-CBC242695A9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B653AAE-184A-4A73-8818-1C9E6CC15363}" type="slidenum">
              <a:rPr lang="de-DE" altLang="de-DE"/>
              <a:pPr>
                <a:spcBef>
                  <a:spcPct val="0"/>
                </a:spcBef>
              </a:pPr>
              <a:t>8</a:t>
            </a:fld>
            <a:endParaRPr lang="de-DE" altLang="de-DE" dirty="0"/>
          </a:p>
        </p:txBody>
      </p:sp>
    </p:spTree>
    <p:extLst>
      <p:ext uri="{BB962C8B-B14F-4D97-AF65-F5344CB8AC3E}">
        <p14:creationId xmlns:p14="http://schemas.microsoft.com/office/powerpoint/2010/main" val="5716267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Folienbildplatzhalter 1">
            <a:extLst>
              <a:ext uri="{FF2B5EF4-FFF2-40B4-BE49-F238E27FC236}">
                <a16:creationId xmlns:a16="http://schemas.microsoft.com/office/drawing/2014/main" id="{9C2590C8-56FB-466A-901E-B56EFDA52A04}"/>
              </a:ext>
            </a:extLst>
          </p:cNvPr>
          <p:cNvSpPr>
            <a:spLocks noGrp="1" noRot="1" noChangeAspect="1" noChangeArrowheads="1" noTextEdit="1"/>
          </p:cNvSpPr>
          <p:nvPr>
            <p:ph type="sldImg"/>
          </p:nvPr>
        </p:nvSpPr>
        <p:spPr>
          <a:xfrm>
            <a:off x="917575" y="744538"/>
            <a:ext cx="4962525" cy="3722687"/>
          </a:xfrm>
          <a:ln/>
        </p:spPr>
      </p:sp>
      <p:sp>
        <p:nvSpPr>
          <p:cNvPr id="17410" name="Notizenplatzhalter 2">
            <a:extLst>
              <a:ext uri="{FF2B5EF4-FFF2-40B4-BE49-F238E27FC236}">
                <a16:creationId xmlns:a16="http://schemas.microsoft.com/office/drawing/2014/main" id="{BFA98BBD-B324-464F-A686-A1D4669CE53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dirty="0">
              <a:latin typeface="Arial" panose="020B0604020202020204" pitchFamily="34" charset="0"/>
              <a:cs typeface="Arial" panose="020B0604020202020204" pitchFamily="34" charset="0"/>
            </a:endParaRPr>
          </a:p>
        </p:txBody>
      </p:sp>
      <p:sp>
        <p:nvSpPr>
          <p:cNvPr id="17411" name="Foliennummernplatzhalter 3">
            <a:extLst>
              <a:ext uri="{FF2B5EF4-FFF2-40B4-BE49-F238E27FC236}">
                <a16:creationId xmlns:a16="http://schemas.microsoft.com/office/drawing/2014/main" id="{14D54822-0F3E-4ED9-9240-CBC242695A9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B653AAE-184A-4A73-8818-1C9E6CC15363}" type="slidenum">
              <a:rPr lang="de-DE" altLang="de-DE"/>
              <a:pPr>
                <a:spcBef>
                  <a:spcPct val="0"/>
                </a:spcBef>
              </a:pPr>
              <a:t>9</a:t>
            </a:fld>
            <a:endParaRPr lang="de-DE" altLang="de-DE" dirty="0"/>
          </a:p>
        </p:txBody>
      </p:sp>
    </p:spTree>
    <p:extLst>
      <p:ext uri="{BB962C8B-B14F-4D97-AF65-F5344CB8AC3E}">
        <p14:creationId xmlns:p14="http://schemas.microsoft.com/office/powerpoint/2010/main" val="4084986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hasCustomPrompt="1"/>
          </p:nvPr>
        </p:nvSpPr>
        <p:spPr>
          <a:xfrm>
            <a:off x="685800" y="3140968"/>
            <a:ext cx="7772400" cy="1251570"/>
          </a:xfrm>
        </p:spPr>
        <p:txBody>
          <a:bodyPr/>
          <a:lstStyle/>
          <a:p>
            <a:r>
              <a:rPr lang="de-DE" dirty="0" smtClean="0"/>
              <a:t>TITELMASTERFORMAT DURCH KLICKEN BEARBEITEN</a:t>
            </a:r>
            <a:endParaRPr lang="de-DE" dirty="0"/>
          </a:p>
        </p:txBody>
      </p:sp>
      <p:sp>
        <p:nvSpPr>
          <p:cNvPr id="3" name="Untertitel 2"/>
          <p:cNvSpPr>
            <a:spLocks noGrp="1"/>
          </p:cNvSpPr>
          <p:nvPr>
            <p:ph type="subTitle" idx="1"/>
          </p:nvPr>
        </p:nvSpPr>
        <p:spPr>
          <a:xfrm>
            <a:off x="1371600" y="4365104"/>
            <a:ext cx="6400800" cy="1126976"/>
          </a:xfrm>
        </p:spPr>
        <p:txBody>
          <a:bodyPr/>
          <a:lstStyle>
            <a:lvl1pPr marL="0" indent="0" algn="ct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smtClean="0"/>
              <a:t>Formatvorlage des Untertitelmasters durch Klicken bearbeiten</a:t>
            </a:r>
            <a:endParaRPr lang="de-DE" dirty="0"/>
          </a:p>
        </p:txBody>
      </p:sp>
      <p:pic>
        <p:nvPicPr>
          <p:cNvPr id="1027"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779912" y="692696"/>
            <a:ext cx="1440160" cy="20261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36511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57200" y="274638"/>
            <a:ext cx="7211144" cy="1143000"/>
          </a:xfrm>
        </p:spPr>
        <p:txBody>
          <a:bodyPr/>
          <a:lstStyle>
            <a:lvl1pPr algn="l">
              <a:defRPr>
                <a:solidFill>
                  <a:schemeClr val="tx1">
                    <a:lumMod val="75000"/>
                    <a:lumOff val="25000"/>
                  </a:schemeClr>
                </a:solidFill>
              </a:defRPr>
            </a:lvl1pPr>
          </a:lstStyle>
          <a:p>
            <a:r>
              <a:rPr lang="de-DE" dirty="0" smtClean="0"/>
              <a:t>TITELMASTERFORMAT DURCH KLICKEN BEARBEITEN</a:t>
            </a:r>
            <a:endParaRPr lang="de-DE" dirty="0"/>
          </a:p>
        </p:txBody>
      </p:sp>
      <p:sp>
        <p:nvSpPr>
          <p:cNvPr id="8" name="Textplatzhalter 7"/>
          <p:cNvSpPr>
            <a:spLocks noGrp="1"/>
          </p:cNvSpPr>
          <p:nvPr>
            <p:ph type="body" sz="quarter" idx="10"/>
          </p:nvPr>
        </p:nvSpPr>
        <p:spPr>
          <a:xfrm>
            <a:off x="467544" y="1556792"/>
            <a:ext cx="8208962" cy="4392488"/>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pic>
        <p:nvPicPr>
          <p:cNvPr id="7"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884369" y="260649"/>
            <a:ext cx="842234" cy="11849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74297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Fußzeilenplatzhalter 2">
            <a:extLst>
              <a:ext uri="{FF2B5EF4-FFF2-40B4-BE49-F238E27FC236}">
                <a16:creationId xmlns:a16="http://schemas.microsoft.com/office/drawing/2014/main" id="{E827E71F-5DEC-4D53-9EA3-327B90E83C5E}"/>
              </a:ext>
            </a:extLst>
          </p:cNvPr>
          <p:cNvSpPr>
            <a:spLocks noGrp="1"/>
          </p:cNvSpPr>
          <p:nvPr>
            <p:ph type="ftr" sz="quarter" idx="10"/>
          </p:nvPr>
        </p:nvSpPr>
        <p:spPr/>
        <p:txBody>
          <a:bodyPr/>
          <a:lstStyle>
            <a:lvl1pPr>
              <a:defRPr/>
            </a:lvl1pPr>
          </a:lstStyle>
          <a:p>
            <a:pPr>
              <a:defRPr/>
            </a:pPr>
            <a:r>
              <a:rPr lang="de-DE" dirty="0"/>
              <a:t>Dr. med. B. Stieger</a:t>
            </a:r>
          </a:p>
        </p:txBody>
      </p:sp>
      <p:sp>
        <p:nvSpPr>
          <p:cNvPr id="4" name="Foliennummernplatzhalter 3">
            <a:extLst>
              <a:ext uri="{FF2B5EF4-FFF2-40B4-BE49-F238E27FC236}">
                <a16:creationId xmlns:a16="http://schemas.microsoft.com/office/drawing/2014/main" id="{31E83DBC-572D-49D6-9DA2-053454973BA3}"/>
              </a:ext>
            </a:extLst>
          </p:cNvPr>
          <p:cNvSpPr>
            <a:spLocks noGrp="1"/>
          </p:cNvSpPr>
          <p:nvPr>
            <p:ph type="sldNum" sz="quarter" idx="11"/>
          </p:nvPr>
        </p:nvSpPr>
        <p:spPr/>
        <p:txBody>
          <a:bodyPr/>
          <a:lstStyle>
            <a:lvl1pPr>
              <a:defRPr/>
            </a:lvl1pPr>
          </a:lstStyle>
          <a:p>
            <a:fld id="{475EA613-9FBD-469E-BC18-72B3BDD7EAD5}" type="slidenum">
              <a:rPr lang="de-DE" altLang="de-DE"/>
              <a:pPr/>
              <a:t>‹Nr.›</a:t>
            </a:fld>
            <a:endParaRPr lang="de-DE" altLang="de-DE" dirty="0"/>
          </a:p>
        </p:txBody>
      </p:sp>
      <p:pic>
        <p:nvPicPr>
          <p:cNvPr id="5"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884369" y="260649"/>
            <a:ext cx="842234" cy="11849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944544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5">
            <a:extLst>
              <a:ext uri="{FF2B5EF4-FFF2-40B4-BE49-F238E27FC236}">
                <a16:creationId xmlns:a16="http://schemas.microsoft.com/office/drawing/2014/main" id="{42EBACCE-0628-4356-8C13-764947DF82F4}"/>
              </a:ext>
            </a:extLst>
          </p:cNvPr>
          <p:cNvSpPr>
            <a:spLocks noGrp="1" noChangeArrowheads="1"/>
          </p:cNvSpPr>
          <p:nvPr>
            <p:ph type="ftr" sz="quarter" idx="10"/>
          </p:nvPr>
        </p:nvSpPr>
        <p:spPr/>
        <p:txBody>
          <a:bodyPr/>
          <a:lstStyle>
            <a:lvl1pPr>
              <a:defRPr/>
            </a:lvl1pPr>
          </a:lstStyle>
          <a:p>
            <a:pPr>
              <a:defRPr/>
            </a:pPr>
            <a:r>
              <a:rPr lang="de-DE" dirty="0" smtClean="0"/>
              <a:t>Dr. B. Stieger</a:t>
            </a:r>
            <a:endParaRPr lang="de-DE" dirty="0"/>
          </a:p>
        </p:txBody>
      </p:sp>
      <p:sp>
        <p:nvSpPr>
          <p:cNvPr id="5" name="Rectangle 12">
            <a:extLst>
              <a:ext uri="{FF2B5EF4-FFF2-40B4-BE49-F238E27FC236}">
                <a16:creationId xmlns:a16="http://schemas.microsoft.com/office/drawing/2014/main" id="{2A08D2B6-8D29-48DD-8AE4-8F936097EE8B}"/>
              </a:ext>
            </a:extLst>
          </p:cNvPr>
          <p:cNvSpPr>
            <a:spLocks noGrp="1" noChangeArrowheads="1"/>
          </p:cNvSpPr>
          <p:nvPr>
            <p:ph type="sldNum" sz="quarter" idx="11"/>
          </p:nvPr>
        </p:nvSpPr>
        <p:spPr/>
        <p:txBody>
          <a:bodyPr/>
          <a:lstStyle>
            <a:lvl1pPr>
              <a:defRPr/>
            </a:lvl1pPr>
          </a:lstStyle>
          <a:p>
            <a:fld id="{64BFE8AF-9FCB-47B8-9495-2D33FD92E92A}" type="slidenum">
              <a:rPr lang="de-DE" altLang="de-DE"/>
              <a:pPr/>
              <a:t>‹Nr.›</a:t>
            </a:fld>
            <a:endParaRPr lang="de-DE" altLang="de-DE" dirty="0"/>
          </a:p>
        </p:txBody>
      </p:sp>
      <p:pic>
        <p:nvPicPr>
          <p:cNvPr id="6"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884369" y="260649"/>
            <a:ext cx="842234" cy="11849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3139432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de-DE" dirty="0" smtClean="0"/>
              <a:t>TITELMASTERFORMAT DURCH KLICKEN BEARBEITEN</a:t>
            </a:r>
            <a:endParaRPr lang="de-DE" dirty="0"/>
          </a:p>
        </p:txBody>
      </p:sp>
      <p:sp>
        <p:nvSpPr>
          <p:cNvPr id="3" name="Textplatzhalter 2"/>
          <p:cNvSpPr>
            <a:spLocks noGrp="1"/>
          </p:cNvSpPr>
          <p:nvPr>
            <p:ph type="body" idx="1"/>
          </p:nvPr>
        </p:nvSpPr>
        <p:spPr>
          <a:xfrm>
            <a:off x="457200" y="1556792"/>
            <a:ext cx="8229600" cy="4525963"/>
          </a:xfrm>
          <a:prstGeom prst="rect">
            <a:avLst/>
          </a:prstGeom>
        </p:spPr>
        <p:txBody>
          <a:bodyPr vert="horz" lIns="91440" tIns="45720" rIns="91440" bIns="45720" rtlCol="0">
            <a:normAutofit/>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DE" dirty="0"/>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7" name="Rechteck 6"/>
          <p:cNvSpPr/>
          <p:nvPr userDrawn="1"/>
        </p:nvSpPr>
        <p:spPr>
          <a:xfrm>
            <a:off x="0" y="6165304"/>
            <a:ext cx="9144000" cy="692696"/>
          </a:xfrm>
          <a:prstGeom prst="rect">
            <a:avLst/>
          </a:prstGeom>
          <a:solidFill>
            <a:srgbClr val="EAEA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p:cNvSpPr/>
          <p:nvPr userDrawn="1"/>
        </p:nvSpPr>
        <p:spPr>
          <a:xfrm>
            <a:off x="1728192" y="6381328"/>
            <a:ext cx="7416000" cy="50428"/>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chemeClr val="tx1">
                  <a:lumMod val="75000"/>
                  <a:lumOff val="25000"/>
                </a:schemeClr>
              </a:solidFill>
            </a:endParaRPr>
          </a:p>
        </p:txBody>
      </p:sp>
      <p:sp>
        <p:nvSpPr>
          <p:cNvPr id="10" name="Textfeld 9"/>
          <p:cNvSpPr txBox="1"/>
          <p:nvPr userDrawn="1"/>
        </p:nvSpPr>
        <p:spPr>
          <a:xfrm>
            <a:off x="4572000" y="6458105"/>
            <a:ext cx="4176464" cy="215444"/>
          </a:xfrm>
          <a:prstGeom prst="rect">
            <a:avLst/>
          </a:prstGeom>
          <a:noFill/>
        </p:spPr>
        <p:txBody>
          <a:bodyPr wrap="square" rtlCol="0">
            <a:spAutoFit/>
          </a:bodyPr>
          <a:lstStyle/>
          <a:p>
            <a:pPr algn="r" eaLnBrk="1" hangingPunct="1">
              <a:spcBef>
                <a:spcPct val="0"/>
              </a:spcBef>
              <a:buFontTx/>
              <a:buNone/>
            </a:pPr>
            <a:r>
              <a:rPr lang="de-DE" altLang="de-DE" sz="800" dirty="0" smtClean="0">
                <a:solidFill>
                  <a:schemeClr val="tx1">
                    <a:lumMod val="75000"/>
                    <a:lumOff val="25000"/>
                  </a:schemeClr>
                </a:solidFill>
              </a:rPr>
              <a:t>© Stadt Remscheid - FD 3.37 - Feuerschutz und  Rettungsdienst, Verfasser</a:t>
            </a:r>
            <a:r>
              <a:rPr lang="de-DE" altLang="de-DE" sz="800" baseline="0" dirty="0" smtClean="0">
                <a:solidFill>
                  <a:schemeClr val="tx1">
                    <a:lumMod val="75000"/>
                    <a:lumOff val="25000"/>
                  </a:schemeClr>
                </a:solidFill>
              </a:rPr>
              <a:t>: </a:t>
            </a:r>
            <a:r>
              <a:rPr lang="de-DE" altLang="de-DE" sz="800" dirty="0" smtClean="0">
                <a:solidFill>
                  <a:schemeClr val="tx1">
                    <a:lumMod val="75000"/>
                    <a:lumOff val="25000"/>
                  </a:schemeClr>
                </a:solidFill>
              </a:rPr>
              <a:t>Vorname Nachname</a:t>
            </a:r>
            <a:endParaRPr lang="de-DE" altLang="de-DE" sz="800" dirty="0">
              <a:solidFill>
                <a:schemeClr val="tx1">
                  <a:lumMod val="75000"/>
                  <a:lumOff val="25000"/>
                </a:schemeClr>
              </a:solidFill>
            </a:endParaRPr>
          </a:p>
        </p:txBody>
      </p:sp>
      <p:sp>
        <p:nvSpPr>
          <p:cNvPr id="11" name="Rechteck 10"/>
          <p:cNvSpPr/>
          <p:nvPr userDrawn="1"/>
        </p:nvSpPr>
        <p:spPr>
          <a:xfrm>
            <a:off x="1" y="6381328"/>
            <a:ext cx="1590674" cy="50428"/>
          </a:xfrm>
          <a:prstGeom prst="rect">
            <a:avLst/>
          </a:prstGeom>
          <a:solidFill>
            <a:srgbClr val="0078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solidFill>
                <a:srgbClr val="0078BF"/>
              </a:solidFill>
            </a:endParaRPr>
          </a:p>
        </p:txBody>
      </p:sp>
      <p:sp>
        <p:nvSpPr>
          <p:cNvPr id="12" name="Textfeld 11"/>
          <p:cNvSpPr txBox="1"/>
          <p:nvPr userDrawn="1"/>
        </p:nvSpPr>
        <p:spPr>
          <a:xfrm>
            <a:off x="363168" y="6428889"/>
            <a:ext cx="2480639" cy="246221"/>
          </a:xfrm>
          <a:prstGeom prst="rect">
            <a:avLst/>
          </a:prstGeom>
          <a:noFill/>
        </p:spPr>
        <p:txBody>
          <a:bodyPr wrap="square" rtlCol="0">
            <a:spAutoFit/>
          </a:bodyPr>
          <a:lstStyle/>
          <a:p>
            <a:pPr algn="l" eaLnBrk="1" hangingPunct="1">
              <a:spcBef>
                <a:spcPct val="0"/>
              </a:spcBef>
              <a:buFontTx/>
              <a:buNone/>
            </a:pPr>
            <a:r>
              <a:rPr lang="de-DE" altLang="de-DE" sz="1000" b="1" dirty="0" smtClean="0">
                <a:solidFill>
                  <a:srgbClr val="0078BF"/>
                </a:solidFill>
                <a:latin typeface="Futura Md BT" panose="020B0602020204020303" pitchFamily="34" charset="0"/>
              </a:rPr>
              <a:t>RETTUNGSDIENST</a:t>
            </a:r>
            <a:r>
              <a:rPr lang="de-DE" altLang="de-DE" sz="1000" b="1" dirty="0" smtClean="0">
                <a:solidFill>
                  <a:srgbClr val="FF3300"/>
                </a:solidFill>
                <a:latin typeface="Futura Md BT" panose="020B0602020204020303" pitchFamily="34" charset="0"/>
              </a:rPr>
              <a:t>   </a:t>
            </a:r>
            <a:r>
              <a:rPr lang="de-DE" altLang="de-DE" sz="1000" b="1" dirty="0" smtClean="0">
                <a:solidFill>
                  <a:schemeClr val="bg1">
                    <a:lumMod val="65000"/>
                  </a:schemeClr>
                </a:solidFill>
                <a:latin typeface="Futura Md BT" panose="020B0602020204020303" pitchFamily="34" charset="0"/>
              </a:rPr>
              <a:t>REMSCHEID</a:t>
            </a:r>
            <a:endParaRPr lang="de-DE" altLang="de-DE" sz="1000" b="1" dirty="0">
              <a:solidFill>
                <a:schemeClr val="bg1">
                  <a:lumMod val="65000"/>
                </a:schemeClr>
              </a:solidFill>
              <a:latin typeface="Futura Md BT" panose="020B0602020204020303" pitchFamily="34" charset="0"/>
            </a:endParaRPr>
          </a:p>
        </p:txBody>
      </p:sp>
    </p:spTree>
    <p:extLst>
      <p:ext uri="{BB962C8B-B14F-4D97-AF65-F5344CB8AC3E}">
        <p14:creationId xmlns:p14="http://schemas.microsoft.com/office/powerpoint/2010/main" val="11658740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algn="ctr" defTabSz="914400" rtl="0" eaLnBrk="1" latinLnBrk="0" hangingPunct="1">
        <a:spcBef>
          <a:spcPct val="0"/>
        </a:spcBef>
        <a:buNone/>
        <a:defRPr sz="4000" kern="1200">
          <a:solidFill>
            <a:schemeClr val="tx1">
              <a:lumMod val="75000"/>
              <a:lumOff val="25000"/>
            </a:schemeClr>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lumMod val="75000"/>
              <a:lumOff val="2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lumMod val="75000"/>
              <a:lumOff val="25000"/>
            </a:schemeClr>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lumMod val="75000"/>
              <a:lumOff val="25000"/>
            </a:schemeClr>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lumMod val="75000"/>
              <a:lumOff val="25000"/>
            </a:schemeClr>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lumMod val="75000"/>
              <a:lumOff val="25000"/>
            </a:schemeClr>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mailto:julia.weber@remscheid.de"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hyperlink" Target="mailto:christopher.rose@remscheid.de"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7">
            <a:extLst>
              <a:ext uri="{FF2B5EF4-FFF2-40B4-BE49-F238E27FC236}">
                <a16:creationId xmlns:a16="http://schemas.microsoft.com/office/drawing/2014/main" id="{056AE166-3943-4F9E-A289-CEE5A5BBD187}"/>
              </a:ext>
            </a:extLst>
          </p:cNvPr>
          <p:cNvSpPr>
            <a:spLocks noGrp="1" noChangeArrowheads="1"/>
          </p:cNvSpPr>
          <p:nvPr>
            <p:ph type="ctrTitle"/>
          </p:nvPr>
        </p:nvSpPr>
        <p:spPr>
          <a:xfrm>
            <a:off x="611188" y="2349500"/>
            <a:ext cx="7777236" cy="2663676"/>
          </a:xfrm>
        </p:spPr>
        <p:txBody>
          <a:bodyPr/>
          <a:lstStyle/>
          <a:p>
            <a:pPr eaLnBrk="1" hangingPunct="1"/>
            <a:r>
              <a:rPr lang="de-DE" altLang="de-DE" sz="3200" dirty="0" smtClean="0"/>
              <a:t>Zertifizierungsveranstaltung</a:t>
            </a:r>
            <a:br>
              <a:rPr lang="de-DE" altLang="de-DE" sz="3200" dirty="0" smtClean="0"/>
            </a:br>
            <a:r>
              <a:rPr lang="de-DE" altLang="de-DE" sz="3200" dirty="0"/>
              <a:t/>
            </a:r>
            <a:br>
              <a:rPr lang="de-DE" altLang="de-DE" sz="3200" dirty="0"/>
            </a:br>
            <a:r>
              <a:rPr lang="de-DE" altLang="de-DE" sz="3200" dirty="0" smtClean="0"/>
              <a:t>Nalbuphin für Notfallsanitäter in Remscheid</a:t>
            </a:r>
            <a:br>
              <a:rPr lang="de-DE" altLang="de-DE" sz="3200" dirty="0" smtClean="0"/>
            </a:br>
            <a:endParaRPr lang="de-DE" altLang="de-DE" sz="3200" dirty="0"/>
          </a:p>
        </p:txBody>
      </p:sp>
    </p:spTree>
    <p:extLst>
      <p:ext uri="{BB962C8B-B14F-4D97-AF65-F5344CB8AC3E}">
        <p14:creationId xmlns:p14="http://schemas.microsoft.com/office/powerpoint/2010/main" val="304732784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el 1">
            <a:extLst>
              <a:ext uri="{FF2B5EF4-FFF2-40B4-BE49-F238E27FC236}">
                <a16:creationId xmlns:a16="http://schemas.microsoft.com/office/drawing/2014/main" id="{AF7BAAED-2EEF-41C4-9F6D-E089E540CD97}"/>
              </a:ext>
            </a:extLst>
          </p:cNvPr>
          <p:cNvSpPr>
            <a:spLocks noGrp="1" noChangeArrowheads="1"/>
          </p:cNvSpPr>
          <p:nvPr>
            <p:ph type="title"/>
          </p:nvPr>
        </p:nvSpPr>
        <p:spPr/>
        <p:txBody>
          <a:bodyPr/>
          <a:lstStyle/>
          <a:p>
            <a:r>
              <a:rPr lang="de-DE" altLang="en-US" sz="1600" dirty="0" smtClean="0"/>
              <a:t>Nalbuphin</a:t>
            </a:r>
            <a:endParaRPr lang="de-DE" altLang="en-US" sz="1600" dirty="0"/>
          </a:p>
        </p:txBody>
      </p:sp>
      <p:sp>
        <p:nvSpPr>
          <p:cNvPr id="16386" name="Fußzeilenplatzhalter 4">
            <a:extLst>
              <a:ext uri="{FF2B5EF4-FFF2-40B4-BE49-F238E27FC236}">
                <a16:creationId xmlns:a16="http://schemas.microsoft.com/office/drawing/2014/main" id="{DE6BB06A-2380-4A93-AEAE-3ECC431D3BA5}"/>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de-DE" altLang="de-DE" sz="1000" dirty="0">
                <a:solidFill>
                  <a:schemeClr val="bg1"/>
                </a:solidFill>
              </a:rPr>
              <a:t>Dr. B. Stieger</a:t>
            </a:r>
          </a:p>
        </p:txBody>
      </p:sp>
      <p:sp>
        <p:nvSpPr>
          <p:cNvPr id="16387" name="Foliennummernplatzhalter 4">
            <a:extLst>
              <a:ext uri="{FF2B5EF4-FFF2-40B4-BE49-F238E27FC236}">
                <a16:creationId xmlns:a16="http://schemas.microsoft.com/office/drawing/2014/main" id="{DBB69E76-03E6-4F53-B252-83B8D58946D1}"/>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9pPr>
          </a:lstStyle>
          <a:p>
            <a:pPr>
              <a:spcBef>
                <a:spcPct val="0"/>
              </a:spcBef>
              <a:buFontTx/>
              <a:buNone/>
            </a:pPr>
            <a:fld id="{F29CE459-AC0F-4BF3-BEE9-0FB429955F16}" type="slidenum">
              <a:rPr lang="de-DE" altLang="de-DE" sz="1000">
                <a:solidFill>
                  <a:schemeClr val="bg1"/>
                </a:solidFill>
              </a:rPr>
              <a:pPr>
                <a:spcBef>
                  <a:spcPct val="0"/>
                </a:spcBef>
                <a:buFontTx/>
                <a:buNone/>
              </a:pPr>
              <a:t>10</a:t>
            </a:fld>
            <a:endParaRPr lang="de-DE" altLang="de-DE" sz="1000" dirty="0">
              <a:solidFill>
                <a:schemeClr val="bg1"/>
              </a:solidFill>
            </a:endParaRPr>
          </a:p>
        </p:txBody>
      </p:sp>
      <p:sp>
        <p:nvSpPr>
          <p:cNvPr id="3" name="Textfeld 2">
            <a:extLst>
              <a:ext uri="{FF2B5EF4-FFF2-40B4-BE49-F238E27FC236}">
                <a16:creationId xmlns:a16="http://schemas.microsoft.com/office/drawing/2014/main" id="{1FF6842C-7DC8-3647-BEEA-644EBB4497ED}"/>
              </a:ext>
            </a:extLst>
          </p:cNvPr>
          <p:cNvSpPr txBox="1"/>
          <p:nvPr/>
        </p:nvSpPr>
        <p:spPr>
          <a:xfrm>
            <a:off x="179388" y="2204864"/>
            <a:ext cx="184731" cy="646331"/>
          </a:xfrm>
          <a:prstGeom prst="rect">
            <a:avLst/>
          </a:prstGeom>
          <a:noFill/>
        </p:spPr>
        <p:txBody>
          <a:bodyPr wrap="none" rtlCol="0">
            <a:spAutoFit/>
          </a:bodyPr>
          <a:lstStyle/>
          <a:p>
            <a:endParaRPr lang="de-DE" sz="3600" b="1" dirty="0">
              <a:solidFill>
                <a:srgbClr val="941100"/>
              </a:solidFill>
            </a:endParaRPr>
          </a:p>
        </p:txBody>
      </p:sp>
      <p:sp>
        <p:nvSpPr>
          <p:cNvPr id="12" name="Textfeld 11"/>
          <p:cNvSpPr txBox="1"/>
          <p:nvPr/>
        </p:nvSpPr>
        <p:spPr>
          <a:xfrm>
            <a:off x="204071" y="1157535"/>
            <a:ext cx="8672358" cy="3539430"/>
          </a:xfrm>
          <a:prstGeom prst="rect">
            <a:avLst/>
          </a:prstGeom>
          <a:solidFill>
            <a:schemeClr val="bg1"/>
          </a:solidFill>
        </p:spPr>
        <p:txBody>
          <a:bodyPr wrap="square" rtlCol="0">
            <a:spAutoFit/>
          </a:bodyPr>
          <a:lstStyle/>
          <a:p>
            <a:r>
              <a:rPr lang="de-DE" sz="1600" b="1" u="sng" dirty="0" smtClean="0">
                <a:solidFill>
                  <a:schemeClr val="tx1"/>
                </a:solidFill>
              </a:rPr>
              <a:t>Häufige Nebenwirkungen:</a:t>
            </a:r>
          </a:p>
          <a:p>
            <a:endParaRPr lang="de-DE" sz="1600" dirty="0" smtClean="0">
              <a:solidFill>
                <a:schemeClr val="tx1"/>
              </a:solidFill>
            </a:endParaRPr>
          </a:p>
          <a:p>
            <a:pPr marL="285750" indent="-285750">
              <a:buFont typeface="Arial" panose="020B0604020202020204" pitchFamily="34" charset="0"/>
              <a:buChar char="•"/>
            </a:pPr>
            <a:r>
              <a:rPr lang="de-DE" sz="1600" dirty="0">
                <a:solidFill>
                  <a:schemeClr val="tx1"/>
                </a:solidFill>
              </a:rPr>
              <a:t>Sedierung, </a:t>
            </a:r>
            <a:r>
              <a:rPr lang="de-DE" sz="1600" dirty="0" smtClean="0">
                <a:solidFill>
                  <a:schemeClr val="tx1"/>
                </a:solidFill>
              </a:rPr>
              <a:t>Schwitzen, trockener Mund, Schwindel, Kopfschmerzen, Dysphorie</a:t>
            </a:r>
          </a:p>
          <a:p>
            <a:pPr marL="285750" indent="-285750">
              <a:buFont typeface="Arial" panose="020B0604020202020204" pitchFamily="34" charset="0"/>
              <a:buChar char="•"/>
            </a:pPr>
            <a:endParaRPr lang="de-DE" sz="1600" dirty="0">
              <a:solidFill>
                <a:schemeClr val="tx1"/>
              </a:solidFill>
            </a:endParaRPr>
          </a:p>
          <a:p>
            <a:pPr marL="285750" indent="-285750">
              <a:buFont typeface="Arial" panose="020B0604020202020204" pitchFamily="34" charset="0"/>
              <a:buChar char="•"/>
            </a:pPr>
            <a:r>
              <a:rPr lang="de-DE" sz="1600" dirty="0">
                <a:solidFill>
                  <a:schemeClr val="tx1"/>
                </a:solidFill>
              </a:rPr>
              <a:t>Atemdepression </a:t>
            </a:r>
            <a:r>
              <a:rPr lang="de-DE" sz="1600" dirty="0" smtClean="0">
                <a:solidFill>
                  <a:schemeClr val="tx1"/>
                </a:solidFill>
              </a:rPr>
              <a:t>(Im </a:t>
            </a:r>
            <a:r>
              <a:rPr lang="de-DE" sz="1600" dirty="0">
                <a:solidFill>
                  <a:schemeClr val="tx1"/>
                </a:solidFill>
              </a:rPr>
              <a:t>Unterschied zu Morphin </a:t>
            </a:r>
            <a:r>
              <a:rPr lang="de-DE" sz="1600" dirty="0" smtClean="0">
                <a:solidFill>
                  <a:schemeClr val="tx1"/>
                </a:solidFill>
              </a:rPr>
              <a:t>ist sie deutliche seltener, geringer ausgeprägt und hat </a:t>
            </a:r>
            <a:r>
              <a:rPr lang="de-DE" sz="1600" dirty="0">
                <a:solidFill>
                  <a:schemeClr val="tx1"/>
                </a:solidFill>
              </a:rPr>
              <a:t>einen </a:t>
            </a:r>
            <a:r>
              <a:rPr lang="de-DE" sz="1600" dirty="0" smtClean="0">
                <a:solidFill>
                  <a:schemeClr val="tx1"/>
                </a:solidFill>
              </a:rPr>
              <a:t>Ceiling-Effekt). Eine </a:t>
            </a:r>
            <a:r>
              <a:rPr lang="de-DE" sz="1600" dirty="0">
                <a:solidFill>
                  <a:schemeClr val="tx1"/>
                </a:solidFill>
              </a:rPr>
              <a:t>durch Nalbuphin verursachte Atemdepression </a:t>
            </a:r>
            <a:r>
              <a:rPr lang="de-DE" sz="1600" dirty="0" smtClean="0">
                <a:solidFill>
                  <a:schemeClr val="tx1"/>
                </a:solidFill>
              </a:rPr>
              <a:t>kann </a:t>
            </a:r>
            <a:r>
              <a:rPr lang="de-DE" sz="1600" dirty="0">
                <a:solidFill>
                  <a:schemeClr val="tx1"/>
                </a:solidFill>
              </a:rPr>
              <a:t>mit Naloxon </a:t>
            </a:r>
            <a:r>
              <a:rPr lang="de-DE" sz="1600" dirty="0" smtClean="0">
                <a:solidFill>
                  <a:schemeClr val="tx1"/>
                </a:solidFill>
              </a:rPr>
              <a:t>antagonisiert </a:t>
            </a:r>
            <a:r>
              <a:rPr lang="de-DE" sz="1600" dirty="0">
                <a:solidFill>
                  <a:schemeClr val="tx1"/>
                </a:solidFill>
              </a:rPr>
              <a:t>werden. Nalbuphin muss bei Patienten mit bestehenden Atemstörungen </a:t>
            </a:r>
            <a:r>
              <a:rPr lang="de-DE" sz="1600" dirty="0" smtClean="0">
                <a:solidFill>
                  <a:schemeClr val="tx1"/>
                </a:solidFill>
              </a:rPr>
              <a:t>mit </a:t>
            </a:r>
            <a:r>
              <a:rPr lang="de-DE" sz="1600" dirty="0">
                <a:solidFill>
                  <a:schemeClr val="tx1"/>
                </a:solidFill>
              </a:rPr>
              <a:t>großer Vorsicht und </a:t>
            </a:r>
            <a:r>
              <a:rPr lang="de-DE" sz="1600" dirty="0" smtClean="0">
                <a:solidFill>
                  <a:schemeClr val="tx1"/>
                </a:solidFill>
              </a:rPr>
              <a:t>möglichst </a:t>
            </a:r>
            <a:r>
              <a:rPr lang="de-DE" sz="1600" dirty="0">
                <a:solidFill>
                  <a:schemeClr val="tx1"/>
                </a:solidFill>
              </a:rPr>
              <a:t>in kleinen Dosen angewendet </a:t>
            </a:r>
            <a:r>
              <a:rPr lang="de-DE" sz="1600" dirty="0" smtClean="0">
                <a:solidFill>
                  <a:schemeClr val="tx1"/>
                </a:solidFill>
              </a:rPr>
              <a:t>werden.</a:t>
            </a:r>
            <a:endParaRPr lang="de-DE" sz="1600" dirty="0">
              <a:solidFill>
                <a:schemeClr val="tx1"/>
              </a:solidFill>
            </a:endParaRPr>
          </a:p>
          <a:p>
            <a:pPr marL="285750" indent="-285750">
              <a:buFont typeface="Arial" panose="020B0604020202020204" pitchFamily="34" charset="0"/>
              <a:buChar char="•"/>
            </a:pPr>
            <a:endParaRPr lang="de-DE" sz="1600" dirty="0" smtClean="0">
              <a:solidFill>
                <a:schemeClr val="tx1"/>
              </a:solidFill>
            </a:endParaRPr>
          </a:p>
          <a:p>
            <a:pPr marL="285750" indent="-285750">
              <a:buFont typeface="Arial" panose="020B0604020202020204" pitchFamily="34" charset="0"/>
              <a:buChar char="•"/>
            </a:pPr>
            <a:r>
              <a:rPr lang="de-DE" sz="1600" dirty="0" smtClean="0">
                <a:solidFill>
                  <a:schemeClr val="tx1"/>
                </a:solidFill>
              </a:rPr>
              <a:t>Besondere Vorsicht, Sorgfalt und eine strenge Indikation bei gleichzeitiger Einnahme von Drogen / Alkohol / Arzneimitteln </a:t>
            </a:r>
            <a:r>
              <a:rPr lang="de-DE" sz="1600" dirty="0">
                <a:solidFill>
                  <a:schemeClr val="tx1"/>
                </a:solidFill>
              </a:rPr>
              <a:t>mit zentral dämpfender Wirkung, wie </a:t>
            </a:r>
            <a:r>
              <a:rPr lang="de-DE" sz="1600" dirty="0" smtClean="0">
                <a:solidFill>
                  <a:schemeClr val="tx1"/>
                </a:solidFill>
              </a:rPr>
              <a:t>sedierenden </a:t>
            </a:r>
            <a:r>
              <a:rPr lang="de-DE" sz="1600" dirty="0">
                <a:solidFill>
                  <a:schemeClr val="tx1"/>
                </a:solidFill>
              </a:rPr>
              <a:t>Antidepressiva, </a:t>
            </a:r>
            <a:r>
              <a:rPr lang="de-DE" sz="1600" dirty="0" smtClean="0">
                <a:solidFill>
                  <a:schemeClr val="tx1"/>
                </a:solidFill>
              </a:rPr>
              <a:t>sedierenden H1-Antihistaminika, Benzodiazepinen, </a:t>
            </a:r>
            <a:r>
              <a:rPr lang="de-DE" sz="1600" dirty="0">
                <a:solidFill>
                  <a:schemeClr val="tx1"/>
                </a:solidFill>
              </a:rPr>
              <a:t>Anxiolytika, die keine Benzodiazepine sind, Neuroleptika, Clonidin und </a:t>
            </a:r>
            <a:r>
              <a:rPr lang="de-DE" sz="1600" dirty="0" smtClean="0">
                <a:solidFill>
                  <a:schemeClr val="tx1"/>
                </a:solidFill>
              </a:rPr>
              <a:t>verwandten </a:t>
            </a:r>
            <a:r>
              <a:rPr lang="de-DE" sz="1600" dirty="0">
                <a:solidFill>
                  <a:schemeClr val="tx1"/>
                </a:solidFill>
              </a:rPr>
              <a:t>Substanzen: Diese Substanzen können das Risiko einer Atemdepression </a:t>
            </a:r>
            <a:r>
              <a:rPr lang="de-DE" sz="1600" dirty="0" smtClean="0">
                <a:solidFill>
                  <a:schemeClr val="tx1"/>
                </a:solidFill>
              </a:rPr>
              <a:t>erhöhen.</a:t>
            </a:r>
          </a:p>
        </p:txBody>
      </p:sp>
    </p:spTree>
    <p:extLst>
      <p:ext uri="{BB962C8B-B14F-4D97-AF65-F5344CB8AC3E}">
        <p14:creationId xmlns:p14="http://schemas.microsoft.com/office/powerpoint/2010/main" val="1811827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el 1">
            <a:extLst>
              <a:ext uri="{FF2B5EF4-FFF2-40B4-BE49-F238E27FC236}">
                <a16:creationId xmlns:a16="http://schemas.microsoft.com/office/drawing/2014/main" id="{AF7BAAED-2EEF-41C4-9F6D-E089E540CD97}"/>
              </a:ext>
            </a:extLst>
          </p:cNvPr>
          <p:cNvSpPr>
            <a:spLocks noGrp="1" noChangeArrowheads="1"/>
          </p:cNvSpPr>
          <p:nvPr>
            <p:ph type="title"/>
          </p:nvPr>
        </p:nvSpPr>
        <p:spPr/>
        <p:txBody>
          <a:bodyPr/>
          <a:lstStyle/>
          <a:p>
            <a:r>
              <a:rPr lang="de-DE" altLang="en-US" sz="1600" dirty="0" smtClean="0"/>
              <a:t>Nalbuphin</a:t>
            </a:r>
            <a:endParaRPr lang="de-DE" altLang="en-US" sz="1600" dirty="0"/>
          </a:p>
        </p:txBody>
      </p:sp>
      <p:sp>
        <p:nvSpPr>
          <p:cNvPr id="16386" name="Fußzeilenplatzhalter 4">
            <a:extLst>
              <a:ext uri="{FF2B5EF4-FFF2-40B4-BE49-F238E27FC236}">
                <a16:creationId xmlns:a16="http://schemas.microsoft.com/office/drawing/2014/main" id="{DE6BB06A-2380-4A93-AEAE-3ECC431D3BA5}"/>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de-DE" altLang="de-DE" sz="1000" dirty="0">
                <a:solidFill>
                  <a:schemeClr val="bg1"/>
                </a:solidFill>
              </a:rPr>
              <a:t>Dr. B. Stieger</a:t>
            </a:r>
          </a:p>
        </p:txBody>
      </p:sp>
      <p:sp>
        <p:nvSpPr>
          <p:cNvPr id="16387" name="Foliennummernplatzhalter 4">
            <a:extLst>
              <a:ext uri="{FF2B5EF4-FFF2-40B4-BE49-F238E27FC236}">
                <a16:creationId xmlns:a16="http://schemas.microsoft.com/office/drawing/2014/main" id="{DBB69E76-03E6-4F53-B252-83B8D58946D1}"/>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9pPr>
          </a:lstStyle>
          <a:p>
            <a:pPr>
              <a:spcBef>
                <a:spcPct val="0"/>
              </a:spcBef>
              <a:buFontTx/>
              <a:buNone/>
            </a:pPr>
            <a:fld id="{F29CE459-AC0F-4BF3-BEE9-0FB429955F16}" type="slidenum">
              <a:rPr lang="de-DE" altLang="de-DE" sz="1000">
                <a:solidFill>
                  <a:schemeClr val="bg1"/>
                </a:solidFill>
              </a:rPr>
              <a:pPr>
                <a:spcBef>
                  <a:spcPct val="0"/>
                </a:spcBef>
                <a:buFontTx/>
                <a:buNone/>
              </a:pPr>
              <a:t>11</a:t>
            </a:fld>
            <a:endParaRPr lang="de-DE" altLang="de-DE" sz="1000" dirty="0">
              <a:solidFill>
                <a:schemeClr val="bg1"/>
              </a:solidFill>
            </a:endParaRPr>
          </a:p>
        </p:txBody>
      </p:sp>
      <p:sp>
        <p:nvSpPr>
          <p:cNvPr id="3" name="Textfeld 2">
            <a:extLst>
              <a:ext uri="{FF2B5EF4-FFF2-40B4-BE49-F238E27FC236}">
                <a16:creationId xmlns:a16="http://schemas.microsoft.com/office/drawing/2014/main" id="{1FF6842C-7DC8-3647-BEEA-644EBB4497ED}"/>
              </a:ext>
            </a:extLst>
          </p:cNvPr>
          <p:cNvSpPr txBox="1"/>
          <p:nvPr/>
        </p:nvSpPr>
        <p:spPr>
          <a:xfrm>
            <a:off x="179388" y="2204864"/>
            <a:ext cx="184731" cy="646331"/>
          </a:xfrm>
          <a:prstGeom prst="rect">
            <a:avLst/>
          </a:prstGeom>
          <a:noFill/>
        </p:spPr>
        <p:txBody>
          <a:bodyPr wrap="none" rtlCol="0">
            <a:spAutoFit/>
          </a:bodyPr>
          <a:lstStyle/>
          <a:p>
            <a:endParaRPr lang="de-DE" sz="3600" b="1" dirty="0">
              <a:solidFill>
                <a:srgbClr val="941100"/>
              </a:solidFill>
            </a:endParaRPr>
          </a:p>
        </p:txBody>
      </p:sp>
      <p:sp>
        <p:nvSpPr>
          <p:cNvPr id="12" name="Textfeld 11"/>
          <p:cNvSpPr txBox="1"/>
          <p:nvPr/>
        </p:nvSpPr>
        <p:spPr>
          <a:xfrm>
            <a:off x="271753" y="775577"/>
            <a:ext cx="8672358" cy="5509200"/>
          </a:xfrm>
          <a:prstGeom prst="rect">
            <a:avLst/>
          </a:prstGeom>
          <a:solidFill>
            <a:schemeClr val="bg1"/>
          </a:solidFill>
        </p:spPr>
        <p:txBody>
          <a:bodyPr wrap="square" rtlCol="0">
            <a:spAutoFit/>
          </a:bodyPr>
          <a:lstStyle/>
          <a:p>
            <a:r>
              <a:rPr lang="de-DE" sz="1600" b="1" u="sng" dirty="0" smtClean="0">
                <a:solidFill>
                  <a:schemeClr val="tx1"/>
                </a:solidFill>
              </a:rPr>
              <a:t>Anwendung:</a:t>
            </a:r>
          </a:p>
          <a:p>
            <a:endParaRPr lang="de-DE" sz="1600" b="1" u="sng" dirty="0" smtClean="0">
              <a:solidFill>
                <a:schemeClr val="tx1"/>
              </a:solidFill>
            </a:endParaRPr>
          </a:p>
          <a:p>
            <a:pPr marL="285750" indent="-285750">
              <a:buFont typeface="Arial" panose="020B0604020202020204" pitchFamily="34" charset="0"/>
              <a:buChar char="•"/>
            </a:pPr>
            <a:r>
              <a:rPr lang="de-DE" sz="1600" dirty="0" smtClean="0">
                <a:solidFill>
                  <a:schemeClr val="tx1"/>
                </a:solidFill>
              </a:rPr>
              <a:t>Eine Ampulle Nalpain enthält 20mg Nalbuphinhydrochlorid in 2ml (10mg/ml)</a:t>
            </a:r>
          </a:p>
          <a:p>
            <a:endParaRPr lang="de-DE" sz="1600" dirty="0" smtClean="0">
              <a:solidFill>
                <a:schemeClr val="tx1"/>
              </a:solidFill>
            </a:endParaRPr>
          </a:p>
          <a:p>
            <a:pPr marL="285750" indent="-285750">
              <a:buFont typeface="Arial" panose="020B0604020202020204" pitchFamily="34" charset="0"/>
              <a:buChar char="•"/>
            </a:pPr>
            <a:r>
              <a:rPr lang="de-DE" sz="1600" dirty="0" smtClean="0">
                <a:solidFill>
                  <a:schemeClr val="tx1"/>
                </a:solidFill>
              </a:rPr>
              <a:t>Erwachsene: 10 </a:t>
            </a:r>
            <a:r>
              <a:rPr lang="de-DE" sz="1600" dirty="0">
                <a:solidFill>
                  <a:schemeClr val="tx1"/>
                </a:solidFill>
              </a:rPr>
              <a:t>– 20 mg </a:t>
            </a:r>
            <a:r>
              <a:rPr lang="de-DE" sz="1600" dirty="0" smtClean="0">
                <a:solidFill>
                  <a:schemeClr val="tx1"/>
                </a:solidFill>
              </a:rPr>
              <a:t>Nalbuphin </a:t>
            </a:r>
            <a:r>
              <a:rPr lang="de-DE" sz="1600" dirty="0">
                <a:solidFill>
                  <a:schemeClr val="tx1"/>
                </a:solidFill>
              </a:rPr>
              <a:t>für Patienten mit 70 kg </a:t>
            </a:r>
            <a:r>
              <a:rPr lang="de-DE" sz="1600" dirty="0" smtClean="0">
                <a:solidFill>
                  <a:schemeClr val="tx1"/>
                </a:solidFill>
              </a:rPr>
              <a:t>(entspricht 0,1 </a:t>
            </a:r>
            <a:r>
              <a:rPr lang="de-DE" sz="1600" dirty="0">
                <a:solidFill>
                  <a:schemeClr val="tx1"/>
                </a:solidFill>
              </a:rPr>
              <a:t>– 0,3 mg/kg </a:t>
            </a:r>
            <a:r>
              <a:rPr lang="de-DE" sz="1600" dirty="0" smtClean="0">
                <a:solidFill>
                  <a:schemeClr val="tx1"/>
                </a:solidFill>
              </a:rPr>
              <a:t>KG). Die </a:t>
            </a:r>
            <a:r>
              <a:rPr lang="de-DE" sz="1600" dirty="0">
                <a:solidFill>
                  <a:schemeClr val="tx1"/>
                </a:solidFill>
              </a:rPr>
              <a:t>maximale Einzeldosis für Erwachsene darf 20 mg nicht </a:t>
            </a:r>
            <a:r>
              <a:rPr lang="de-DE" sz="1600" dirty="0" smtClean="0">
                <a:solidFill>
                  <a:schemeClr val="tx1"/>
                </a:solidFill>
              </a:rPr>
              <a:t>überschreiten. Die </a:t>
            </a:r>
            <a:r>
              <a:rPr lang="de-DE" sz="1600" dirty="0">
                <a:solidFill>
                  <a:schemeClr val="tx1"/>
                </a:solidFill>
              </a:rPr>
              <a:t>Dosierung muss der Stärke der Schmerzen und dem physischen Zustand </a:t>
            </a:r>
            <a:r>
              <a:rPr lang="de-DE" sz="1600" dirty="0" smtClean="0">
                <a:solidFill>
                  <a:schemeClr val="tx1"/>
                </a:solidFill>
              </a:rPr>
              <a:t>des Patienten </a:t>
            </a:r>
            <a:r>
              <a:rPr lang="de-DE" sz="1600" dirty="0">
                <a:solidFill>
                  <a:schemeClr val="tx1"/>
                </a:solidFill>
              </a:rPr>
              <a:t>angepasst werden. </a:t>
            </a:r>
            <a:endParaRPr lang="de-DE" sz="1600" dirty="0" smtClean="0">
              <a:solidFill>
                <a:schemeClr val="tx1"/>
              </a:solidFill>
            </a:endParaRPr>
          </a:p>
          <a:p>
            <a:pPr marL="285750" indent="-285750">
              <a:buFont typeface="Arial" panose="020B0604020202020204" pitchFamily="34" charset="0"/>
              <a:buChar char="•"/>
            </a:pPr>
            <a:endParaRPr lang="de-DE" sz="1600" dirty="0">
              <a:solidFill>
                <a:schemeClr val="tx1"/>
              </a:solidFill>
            </a:endParaRPr>
          </a:p>
          <a:p>
            <a:pPr marL="285750" indent="-285750">
              <a:buFont typeface="Arial" panose="020B0604020202020204" pitchFamily="34" charset="0"/>
              <a:buChar char="•"/>
            </a:pPr>
            <a:r>
              <a:rPr lang="de-DE" sz="1600" dirty="0">
                <a:solidFill>
                  <a:schemeClr val="tx1"/>
                </a:solidFill>
              </a:rPr>
              <a:t>Jugendliche: Die empfohlene Dosis beträgt 0,1 – 0,2 mg/kg Körpergewicht. Die maximale Einzeldosis beträgt 0,2 mg / kgKG.  </a:t>
            </a:r>
            <a:endParaRPr lang="de-DE" sz="1600" dirty="0" smtClean="0">
              <a:solidFill>
                <a:schemeClr val="tx1"/>
              </a:solidFill>
            </a:endParaRPr>
          </a:p>
          <a:p>
            <a:r>
              <a:rPr lang="de-DE" sz="1600" dirty="0" smtClean="0">
                <a:solidFill>
                  <a:schemeClr val="tx1"/>
                </a:solidFill>
              </a:rPr>
              <a:t> </a:t>
            </a:r>
            <a:endParaRPr lang="de-DE" sz="1600" dirty="0">
              <a:solidFill>
                <a:schemeClr val="tx1"/>
              </a:solidFill>
            </a:endParaRPr>
          </a:p>
          <a:p>
            <a:endParaRPr lang="de-DE" sz="1600" dirty="0" smtClean="0">
              <a:solidFill>
                <a:schemeClr val="tx1"/>
              </a:solidFill>
            </a:endParaRPr>
          </a:p>
          <a:p>
            <a:pPr marL="285750" indent="-285750">
              <a:buFont typeface="Arial" panose="020B0604020202020204" pitchFamily="34" charset="0"/>
              <a:buChar char="•"/>
            </a:pPr>
            <a:r>
              <a:rPr lang="de-DE" sz="1600" dirty="0" smtClean="0">
                <a:solidFill>
                  <a:schemeClr val="tx1"/>
                </a:solidFill>
              </a:rPr>
              <a:t>Ältere Menschen: 	Aufgrund </a:t>
            </a:r>
            <a:r>
              <a:rPr lang="de-DE" sz="1600" dirty="0">
                <a:solidFill>
                  <a:schemeClr val="tx1"/>
                </a:solidFill>
              </a:rPr>
              <a:t>der erhöhten Bioverfügbarkeit und der </a:t>
            </a:r>
            <a:r>
              <a:rPr lang="de-DE" sz="1600" dirty="0" smtClean="0">
                <a:solidFill>
                  <a:schemeClr val="tx1"/>
                </a:solidFill>
              </a:rPr>
              <a:t>verringerten 			systemischen </a:t>
            </a:r>
            <a:r>
              <a:rPr lang="de-DE" sz="1600" dirty="0">
                <a:solidFill>
                  <a:schemeClr val="tx1"/>
                </a:solidFill>
              </a:rPr>
              <a:t>Clearance wird empfohlen mit der niedrigsten </a:t>
            </a:r>
            <a:r>
              <a:rPr lang="de-DE" sz="1600" dirty="0" smtClean="0">
                <a:solidFill>
                  <a:schemeClr val="tx1"/>
                </a:solidFill>
              </a:rPr>
              <a:t>				Dosis Nalbuphin zu </a:t>
            </a:r>
            <a:r>
              <a:rPr lang="de-DE" sz="1600" dirty="0">
                <a:solidFill>
                  <a:schemeClr val="tx1"/>
                </a:solidFill>
              </a:rPr>
              <a:t>beginnen. </a:t>
            </a:r>
          </a:p>
          <a:p>
            <a:r>
              <a:rPr lang="de-DE" sz="1600" dirty="0" smtClean="0">
                <a:solidFill>
                  <a:schemeClr val="tx1"/>
                </a:solidFill>
              </a:rPr>
              <a:t> </a:t>
            </a:r>
            <a:endParaRPr lang="de-DE" sz="1600" dirty="0">
              <a:solidFill>
                <a:schemeClr val="tx1"/>
              </a:solidFill>
            </a:endParaRPr>
          </a:p>
          <a:p>
            <a:pPr marL="285750" indent="-285750">
              <a:buFont typeface="Arial" panose="020B0604020202020204" pitchFamily="34" charset="0"/>
              <a:buChar char="•"/>
            </a:pPr>
            <a:r>
              <a:rPr lang="de-DE" sz="1600" dirty="0" smtClean="0">
                <a:solidFill>
                  <a:schemeClr val="tx1"/>
                </a:solidFill>
              </a:rPr>
              <a:t>mittlere oder leicht eingeschränkte </a:t>
            </a:r>
            <a:r>
              <a:rPr lang="de-DE" sz="1600" dirty="0">
                <a:solidFill>
                  <a:schemeClr val="tx1"/>
                </a:solidFill>
              </a:rPr>
              <a:t>Leber-/</a:t>
            </a:r>
            <a:r>
              <a:rPr lang="de-DE" sz="1600" dirty="0" smtClean="0">
                <a:solidFill>
                  <a:schemeClr val="tx1"/>
                </a:solidFill>
              </a:rPr>
              <a:t>Nierenfunktion:	</a:t>
            </a:r>
          </a:p>
          <a:p>
            <a:pPr lvl="6"/>
            <a:r>
              <a:rPr lang="de-DE" sz="1600" dirty="0" smtClean="0">
                <a:solidFill>
                  <a:schemeClr val="tx1"/>
                </a:solidFill>
              </a:rPr>
              <a:t>Anwendung nur mit Vorsicht, da diese Patienten </a:t>
            </a:r>
            <a:r>
              <a:rPr lang="de-DE" sz="1600" dirty="0">
                <a:solidFill>
                  <a:schemeClr val="tx1"/>
                </a:solidFill>
              </a:rPr>
              <a:t>anormale Reaktionen auf übliche Dosen </a:t>
            </a:r>
            <a:r>
              <a:rPr lang="de-DE" sz="1600" dirty="0" smtClean="0">
                <a:solidFill>
                  <a:schemeClr val="tx1"/>
                </a:solidFill>
              </a:rPr>
              <a:t>zeigen können. </a:t>
            </a:r>
            <a:r>
              <a:rPr lang="de-DE" sz="1600" dirty="0">
                <a:solidFill>
                  <a:schemeClr val="tx1"/>
                </a:solidFill>
              </a:rPr>
              <a:t>Deswegen </a:t>
            </a:r>
            <a:r>
              <a:rPr lang="de-DE" sz="1600" dirty="0" smtClean="0">
                <a:solidFill>
                  <a:schemeClr val="tx1"/>
                </a:solidFill>
              </a:rPr>
              <a:t>ist Nalbuphin bei schweren Leber- / Nierenfunktionsstörungen kontraindiziert.  </a:t>
            </a:r>
            <a:endParaRPr lang="de-DE" sz="1600" dirty="0">
              <a:solidFill>
                <a:schemeClr val="tx1"/>
              </a:solidFill>
            </a:endParaRPr>
          </a:p>
        </p:txBody>
      </p:sp>
    </p:spTree>
    <p:extLst>
      <p:ext uri="{BB962C8B-B14F-4D97-AF65-F5344CB8AC3E}">
        <p14:creationId xmlns:p14="http://schemas.microsoft.com/office/powerpoint/2010/main" val="1902892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el 1">
            <a:extLst>
              <a:ext uri="{FF2B5EF4-FFF2-40B4-BE49-F238E27FC236}">
                <a16:creationId xmlns:a16="http://schemas.microsoft.com/office/drawing/2014/main" id="{AF7BAAED-2EEF-41C4-9F6D-E089E540CD97}"/>
              </a:ext>
            </a:extLst>
          </p:cNvPr>
          <p:cNvSpPr>
            <a:spLocks noGrp="1" noChangeArrowheads="1"/>
          </p:cNvSpPr>
          <p:nvPr>
            <p:ph type="title"/>
          </p:nvPr>
        </p:nvSpPr>
        <p:spPr/>
        <p:txBody>
          <a:bodyPr/>
          <a:lstStyle/>
          <a:p>
            <a:r>
              <a:rPr lang="de-DE" altLang="en-US" sz="1600" dirty="0" smtClean="0"/>
              <a:t>Nalbuphin</a:t>
            </a:r>
            <a:endParaRPr lang="de-DE" altLang="en-US" sz="1600" dirty="0"/>
          </a:p>
        </p:txBody>
      </p:sp>
      <p:sp>
        <p:nvSpPr>
          <p:cNvPr id="16386" name="Fußzeilenplatzhalter 4">
            <a:extLst>
              <a:ext uri="{FF2B5EF4-FFF2-40B4-BE49-F238E27FC236}">
                <a16:creationId xmlns:a16="http://schemas.microsoft.com/office/drawing/2014/main" id="{DE6BB06A-2380-4A93-AEAE-3ECC431D3BA5}"/>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de-DE" altLang="de-DE" sz="1000" dirty="0">
                <a:solidFill>
                  <a:schemeClr val="bg1"/>
                </a:solidFill>
              </a:rPr>
              <a:t>Dr. B. Stieger</a:t>
            </a:r>
          </a:p>
        </p:txBody>
      </p:sp>
      <p:sp>
        <p:nvSpPr>
          <p:cNvPr id="16387" name="Foliennummernplatzhalter 4">
            <a:extLst>
              <a:ext uri="{FF2B5EF4-FFF2-40B4-BE49-F238E27FC236}">
                <a16:creationId xmlns:a16="http://schemas.microsoft.com/office/drawing/2014/main" id="{DBB69E76-03E6-4F53-B252-83B8D58946D1}"/>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9pPr>
          </a:lstStyle>
          <a:p>
            <a:pPr>
              <a:spcBef>
                <a:spcPct val="0"/>
              </a:spcBef>
              <a:buFontTx/>
              <a:buNone/>
            </a:pPr>
            <a:fld id="{F29CE459-AC0F-4BF3-BEE9-0FB429955F16}" type="slidenum">
              <a:rPr lang="de-DE" altLang="de-DE" sz="1000">
                <a:solidFill>
                  <a:schemeClr val="bg1"/>
                </a:solidFill>
              </a:rPr>
              <a:pPr>
                <a:spcBef>
                  <a:spcPct val="0"/>
                </a:spcBef>
                <a:buFontTx/>
                <a:buNone/>
              </a:pPr>
              <a:t>12</a:t>
            </a:fld>
            <a:endParaRPr lang="de-DE" altLang="de-DE" sz="1000" dirty="0">
              <a:solidFill>
                <a:schemeClr val="bg1"/>
              </a:solidFill>
            </a:endParaRPr>
          </a:p>
        </p:txBody>
      </p:sp>
      <p:sp>
        <p:nvSpPr>
          <p:cNvPr id="3" name="Textfeld 2">
            <a:extLst>
              <a:ext uri="{FF2B5EF4-FFF2-40B4-BE49-F238E27FC236}">
                <a16:creationId xmlns:a16="http://schemas.microsoft.com/office/drawing/2014/main" id="{1FF6842C-7DC8-3647-BEEA-644EBB4497ED}"/>
              </a:ext>
            </a:extLst>
          </p:cNvPr>
          <p:cNvSpPr txBox="1"/>
          <p:nvPr/>
        </p:nvSpPr>
        <p:spPr>
          <a:xfrm>
            <a:off x="179388" y="2204864"/>
            <a:ext cx="184731" cy="646331"/>
          </a:xfrm>
          <a:prstGeom prst="rect">
            <a:avLst/>
          </a:prstGeom>
          <a:noFill/>
        </p:spPr>
        <p:txBody>
          <a:bodyPr wrap="none" rtlCol="0">
            <a:spAutoFit/>
          </a:bodyPr>
          <a:lstStyle/>
          <a:p>
            <a:endParaRPr lang="de-DE" sz="3600" b="1" dirty="0">
              <a:solidFill>
                <a:srgbClr val="941100"/>
              </a:solidFill>
            </a:endParaRPr>
          </a:p>
        </p:txBody>
      </p:sp>
      <p:sp>
        <p:nvSpPr>
          <p:cNvPr id="12" name="Textfeld 11"/>
          <p:cNvSpPr txBox="1"/>
          <p:nvPr/>
        </p:nvSpPr>
        <p:spPr>
          <a:xfrm>
            <a:off x="179388" y="1484784"/>
            <a:ext cx="8672358" cy="4585871"/>
          </a:xfrm>
          <a:prstGeom prst="rect">
            <a:avLst/>
          </a:prstGeom>
          <a:solidFill>
            <a:schemeClr val="bg1"/>
          </a:solidFill>
        </p:spPr>
        <p:txBody>
          <a:bodyPr wrap="square" rtlCol="0">
            <a:spAutoFit/>
          </a:bodyPr>
          <a:lstStyle/>
          <a:p>
            <a:r>
              <a:rPr lang="de-DE" sz="2000" b="1" u="sng" dirty="0" smtClean="0">
                <a:solidFill>
                  <a:schemeClr val="tx1"/>
                </a:solidFill>
              </a:rPr>
              <a:t>Grundsätzlich gilt:</a:t>
            </a:r>
          </a:p>
          <a:p>
            <a:endParaRPr lang="de-DE" sz="1600" dirty="0">
              <a:solidFill>
                <a:schemeClr val="tx1"/>
              </a:solidFill>
            </a:endParaRPr>
          </a:p>
          <a:p>
            <a:r>
              <a:rPr lang="de-DE" sz="1600" dirty="0" smtClean="0">
                <a:solidFill>
                  <a:schemeClr val="tx1"/>
                </a:solidFill>
              </a:rPr>
              <a:t>Es ist ausschließlich die intravenöse Applikation für NFS freigegeben.</a:t>
            </a:r>
          </a:p>
          <a:p>
            <a:endParaRPr lang="de-DE" sz="1600" dirty="0" smtClean="0">
              <a:solidFill>
                <a:schemeClr val="tx1"/>
              </a:solidFill>
            </a:endParaRPr>
          </a:p>
          <a:p>
            <a:r>
              <a:rPr lang="de-DE" sz="1600" dirty="0" smtClean="0">
                <a:solidFill>
                  <a:schemeClr val="tx1"/>
                </a:solidFill>
              </a:rPr>
              <a:t>Bei Unsicherheiten / Zweifeln an der Indikation oder möglichen Kontraindikationen / UAW oder im Falle von Komplikationen erfolgt die Nachalarmierung eines NEF.</a:t>
            </a:r>
          </a:p>
          <a:p>
            <a:endParaRPr lang="de-DE" sz="1600" dirty="0">
              <a:solidFill>
                <a:schemeClr val="tx1"/>
              </a:solidFill>
            </a:endParaRPr>
          </a:p>
          <a:p>
            <a:r>
              <a:rPr lang="de-DE" sz="1600" dirty="0" smtClean="0">
                <a:solidFill>
                  <a:schemeClr val="tx1"/>
                </a:solidFill>
              </a:rPr>
              <a:t>Nach jeder Anwendung erfolgt die Rückmeldung über </a:t>
            </a:r>
            <a:r>
              <a:rPr lang="de-DE" sz="1600" dirty="0" smtClean="0"/>
              <a:t>eine (digitale) Kopie des DIVI</a:t>
            </a:r>
            <a:r>
              <a:rPr lang="de-DE" sz="1600" dirty="0" smtClean="0">
                <a:solidFill>
                  <a:schemeClr val="tx1"/>
                </a:solidFill>
              </a:rPr>
              <a:t> an die ÄLRD.</a:t>
            </a:r>
          </a:p>
          <a:p>
            <a:endParaRPr lang="de-DE" sz="1600" dirty="0">
              <a:solidFill>
                <a:schemeClr val="tx1"/>
              </a:solidFill>
            </a:endParaRPr>
          </a:p>
          <a:p>
            <a:r>
              <a:rPr lang="de-DE" sz="1600" dirty="0" smtClean="0">
                <a:solidFill>
                  <a:schemeClr val="tx1"/>
                </a:solidFill>
              </a:rPr>
              <a:t>Bei Fragen oder Problemen kann sich jeder gerne an uns wenden:</a:t>
            </a:r>
          </a:p>
          <a:p>
            <a:endParaRPr lang="de-DE" sz="1600" dirty="0">
              <a:solidFill>
                <a:schemeClr val="tx1"/>
              </a:solidFill>
            </a:endParaRPr>
          </a:p>
          <a:p>
            <a:r>
              <a:rPr lang="de-DE" sz="1600" dirty="0">
                <a:hlinkClick r:id="rId3"/>
              </a:rPr>
              <a:t>j</a:t>
            </a:r>
            <a:r>
              <a:rPr lang="de-DE" sz="1600" dirty="0" smtClean="0">
                <a:solidFill>
                  <a:schemeClr val="tx1"/>
                </a:solidFill>
                <a:hlinkClick r:id="rId3"/>
              </a:rPr>
              <a:t>ulia.weber@remscheid.de</a:t>
            </a:r>
            <a:r>
              <a:rPr lang="de-DE" sz="1600" dirty="0" smtClean="0">
                <a:solidFill>
                  <a:schemeClr val="tx1"/>
                </a:solidFill>
              </a:rPr>
              <a:t>  	02191-163735</a:t>
            </a:r>
          </a:p>
          <a:p>
            <a:endParaRPr lang="de-DE" sz="1600" dirty="0" smtClean="0">
              <a:solidFill>
                <a:schemeClr val="tx1"/>
              </a:solidFill>
            </a:endParaRPr>
          </a:p>
          <a:p>
            <a:r>
              <a:rPr lang="de-DE" sz="1600" dirty="0">
                <a:hlinkClick r:id="rId4"/>
              </a:rPr>
              <a:t>c</a:t>
            </a:r>
            <a:r>
              <a:rPr lang="de-DE" sz="1600" dirty="0" smtClean="0">
                <a:solidFill>
                  <a:schemeClr val="tx1"/>
                </a:solidFill>
                <a:hlinkClick r:id="rId4"/>
              </a:rPr>
              <a:t>hristopher.rose@remscheid.de</a:t>
            </a:r>
            <a:r>
              <a:rPr lang="de-DE" sz="1600" dirty="0" smtClean="0">
                <a:solidFill>
                  <a:schemeClr val="tx1"/>
                </a:solidFill>
              </a:rPr>
              <a:t> 	02191-162553</a:t>
            </a:r>
            <a:endParaRPr lang="de-DE" sz="1600" dirty="0">
              <a:solidFill>
                <a:schemeClr val="tx1"/>
              </a:solidFill>
            </a:endParaRPr>
          </a:p>
          <a:p>
            <a:endParaRPr lang="de-DE" sz="1600" dirty="0" smtClean="0">
              <a:solidFill>
                <a:schemeClr val="tx1"/>
              </a:solidFill>
            </a:endParaRPr>
          </a:p>
          <a:p>
            <a:endParaRPr lang="de-DE" sz="1600" dirty="0">
              <a:solidFill>
                <a:schemeClr val="tx1"/>
              </a:solidFill>
            </a:endParaRPr>
          </a:p>
          <a:p>
            <a:endParaRPr lang="de-DE" sz="1600" dirty="0">
              <a:solidFill>
                <a:schemeClr val="tx1"/>
              </a:solidFill>
            </a:endParaRPr>
          </a:p>
          <a:p>
            <a:endParaRPr lang="de-DE" sz="1600" dirty="0" smtClean="0">
              <a:solidFill>
                <a:schemeClr val="tx1"/>
              </a:solidFill>
            </a:endParaRPr>
          </a:p>
        </p:txBody>
      </p:sp>
    </p:spTree>
    <p:extLst>
      <p:ext uri="{BB962C8B-B14F-4D97-AF65-F5344CB8AC3E}">
        <p14:creationId xmlns:p14="http://schemas.microsoft.com/office/powerpoint/2010/main" val="1638530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el 1">
            <a:extLst>
              <a:ext uri="{FF2B5EF4-FFF2-40B4-BE49-F238E27FC236}">
                <a16:creationId xmlns:a16="http://schemas.microsoft.com/office/drawing/2014/main" id="{AF7BAAED-2EEF-41C4-9F6D-E089E540CD97}"/>
              </a:ext>
            </a:extLst>
          </p:cNvPr>
          <p:cNvSpPr>
            <a:spLocks noGrp="1" noChangeArrowheads="1"/>
          </p:cNvSpPr>
          <p:nvPr>
            <p:ph type="title"/>
          </p:nvPr>
        </p:nvSpPr>
        <p:spPr/>
        <p:txBody>
          <a:bodyPr/>
          <a:lstStyle/>
          <a:p>
            <a:r>
              <a:rPr lang="de-DE" altLang="en-US" sz="1600" dirty="0" smtClean="0"/>
              <a:t>Nalbuphin</a:t>
            </a:r>
            <a:endParaRPr lang="de-DE" altLang="en-US" sz="1600" dirty="0"/>
          </a:p>
        </p:txBody>
      </p:sp>
      <p:sp>
        <p:nvSpPr>
          <p:cNvPr id="16386" name="Fußzeilenplatzhalter 4">
            <a:extLst>
              <a:ext uri="{FF2B5EF4-FFF2-40B4-BE49-F238E27FC236}">
                <a16:creationId xmlns:a16="http://schemas.microsoft.com/office/drawing/2014/main" id="{DE6BB06A-2380-4A93-AEAE-3ECC431D3BA5}"/>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de-DE" altLang="de-DE" sz="1000" dirty="0">
                <a:solidFill>
                  <a:schemeClr val="bg1"/>
                </a:solidFill>
              </a:rPr>
              <a:t>Dr. B. Stieger</a:t>
            </a:r>
          </a:p>
        </p:txBody>
      </p:sp>
      <p:sp>
        <p:nvSpPr>
          <p:cNvPr id="16387" name="Foliennummernplatzhalter 4">
            <a:extLst>
              <a:ext uri="{FF2B5EF4-FFF2-40B4-BE49-F238E27FC236}">
                <a16:creationId xmlns:a16="http://schemas.microsoft.com/office/drawing/2014/main" id="{DBB69E76-03E6-4F53-B252-83B8D58946D1}"/>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9pPr>
          </a:lstStyle>
          <a:p>
            <a:pPr>
              <a:spcBef>
                <a:spcPct val="0"/>
              </a:spcBef>
              <a:buFontTx/>
              <a:buNone/>
            </a:pPr>
            <a:fld id="{F29CE459-AC0F-4BF3-BEE9-0FB429955F16}" type="slidenum">
              <a:rPr lang="de-DE" altLang="de-DE" sz="1000">
                <a:solidFill>
                  <a:schemeClr val="bg1"/>
                </a:solidFill>
              </a:rPr>
              <a:pPr>
                <a:spcBef>
                  <a:spcPct val="0"/>
                </a:spcBef>
                <a:buFontTx/>
                <a:buNone/>
              </a:pPr>
              <a:t>13</a:t>
            </a:fld>
            <a:endParaRPr lang="de-DE" altLang="de-DE" sz="1000" dirty="0">
              <a:solidFill>
                <a:schemeClr val="bg1"/>
              </a:solidFill>
            </a:endParaRPr>
          </a:p>
        </p:txBody>
      </p:sp>
      <p:sp>
        <p:nvSpPr>
          <p:cNvPr id="3" name="Textfeld 2">
            <a:extLst>
              <a:ext uri="{FF2B5EF4-FFF2-40B4-BE49-F238E27FC236}">
                <a16:creationId xmlns:a16="http://schemas.microsoft.com/office/drawing/2014/main" id="{1FF6842C-7DC8-3647-BEEA-644EBB4497ED}"/>
              </a:ext>
            </a:extLst>
          </p:cNvPr>
          <p:cNvSpPr txBox="1"/>
          <p:nvPr/>
        </p:nvSpPr>
        <p:spPr>
          <a:xfrm>
            <a:off x="179388" y="2204864"/>
            <a:ext cx="184731" cy="646331"/>
          </a:xfrm>
          <a:prstGeom prst="rect">
            <a:avLst/>
          </a:prstGeom>
          <a:noFill/>
        </p:spPr>
        <p:txBody>
          <a:bodyPr wrap="none" rtlCol="0">
            <a:spAutoFit/>
          </a:bodyPr>
          <a:lstStyle/>
          <a:p>
            <a:endParaRPr lang="de-DE" sz="3600" b="1" dirty="0">
              <a:solidFill>
                <a:srgbClr val="941100"/>
              </a:solidFill>
            </a:endParaRPr>
          </a:p>
        </p:txBody>
      </p:sp>
      <p:sp>
        <p:nvSpPr>
          <p:cNvPr id="12" name="Textfeld 11"/>
          <p:cNvSpPr txBox="1"/>
          <p:nvPr/>
        </p:nvSpPr>
        <p:spPr>
          <a:xfrm>
            <a:off x="204071" y="1157535"/>
            <a:ext cx="8672358" cy="1631216"/>
          </a:xfrm>
          <a:prstGeom prst="rect">
            <a:avLst/>
          </a:prstGeom>
          <a:solidFill>
            <a:schemeClr val="bg1"/>
          </a:solidFill>
        </p:spPr>
        <p:txBody>
          <a:bodyPr wrap="square" rtlCol="0">
            <a:spAutoFit/>
          </a:bodyPr>
          <a:lstStyle/>
          <a:p>
            <a:r>
              <a:rPr lang="de-DE" sz="2000" b="1" u="sng" dirty="0" smtClean="0">
                <a:solidFill>
                  <a:schemeClr val="tx1"/>
                </a:solidFill>
              </a:rPr>
              <a:t>Quellen:</a:t>
            </a:r>
          </a:p>
          <a:p>
            <a:endParaRPr lang="de-DE" sz="1600" dirty="0">
              <a:solidFill>
                <a:schemeClr val="tx1"/>
              </a:solidFill>
            </a:endParaRPr>
          </a:p>
          <a:p>
            <a:endParaRPr lang="de-DE" sz="1600" dirty="0" smtClean="0">
              <a:solidFill>
                <a:schemeClr val="tx1"/>
              </a:solidFill>
            </a:endParaRPr>
          </a:p>
          <a:p>
            <a:endParaRPr lang="de-DE" sz="1600" dirty="0">
              <a:solidFill>
                <a:schemeClr val="tx1"/>
              </a:solidFill>
            </a:endParaRPr>
          </a:p>
          <a:p>
            <a:endParaRPr lang="de-DE" sz="1600" dirty="0">
              <a:solidFill>
                <a:schemeClr val="tx1"/>
              </a:solidFill>
            </a:endParaRPr>
          </a:p>
          <a:p>
            <a:endParaRPr lang="de-DE" sz="1600" dirty="0" smtClean="0">
              <a:solidFill>
                <a:schemeClr val="tx1"/>
              </a:solidFill>
            </a:endParaRPr>
          </a:p>
        </p:txBody>
      </p:sp>
      <p:sp>
        <p:nvSpPr>
          <p:cNvPr id="7" name="Rechteck 6"/>
          <p:cNvSpPr/>
          <p:nvPr/>
        </p:nvSpPr>
        <p:spPr>
          <a:xfrm>
            <a:off x="204071" y="1696144"/>
            <a:ext cx="4572000" cy="1169551"/>
          </a:xfrm>
          <a:prstGeom prst="rect">
            <a:avLst/>
          </a:prstGeom>
        </p:spPr>
        <p:txBody>
          <a:bodyPr>
            <a:spAutoFit/>
          </a:bodyPr>
          <a:lstStyle/>
          <a:p>
            <a:r>
              <a:rPr lang="de-DE" dirty="0">
                <a:solidFill>
                  <a:schemeClr val="tx1"/>
                </a:solidFill>
              </a:rPr>
              <a:t>Michael M, Hossfeld B, Häske D, Bohn A, Bernhard M: Analgesie, Sedierung und Anästhesie in der Notfallmedizin. Anästh Intensivmed 2020;61:051–065. DOI: </a:t>
            </a:r>
            <a:r>
              <a:rPr lang="de-DE" dirty="0" smtClean="0">
                <a:solidFill>
                  <a:schemeClr val="tx1"/>
                </a:solidFill>
              </a:rPr>
              <a:t>10.19224/ai2020.051</a:t>
            </a:r>
          </a:p>
          <a:p>
            <a:endParaRPr lang="de-DE" dirty="0">
              <a:solidFill>
                <a:schemeClr val="tx1"/>
              </a:solidFill>
            </a:endParaRPr>
          </a:p>
          <a:p>
            <a:r>
              <a:rPr lang="de-DE" dirty="0">
                <a:solidFill>
                  <a:schemeClr val="tx1"/>
                </a:solidFill>
              </a:rPr>
              <a:t>Arzneimittel-Fachinformation (CH, USA, D</a:t>
            </a:r>
            <a:r>
              <a:rPr lang="de-DE" dirty="0" smtClean="0">
                <a:solidFill>
                  <a:schemeClr val="tx1"/>
                </a:solidFill>
              </a:rPr>
              <a:t>)</a:t>
            </a:r>
          </a:p>
          <a:p>
            <a:endParaRPr lang="de-DE" dirty="0">
              <a:solidFill>
                <a:schemeClr val="tx1"/>
              </a:solidFill>
            </a:endParaRPr>
          </a:p>
          <a:p>
            <a:r>
              <a:rPr lang="de-DE" dirty="0">
                <a:solidFill>
                  <a:schemeClr val="tx1"/>
                </a:solidFill>
              </a:rPr>
              <a:t>https://flexikon.doccheck.com/de/Nalbuphin</a:t>
            </a:r>
          </a:p>
        </p:txBody>
      </p:sp>
    </p:spTree>
    <p:extLst>
      <p:ext uri="{BB962C8B-B14F-4D97-AF65-F5344CB8AC3E}">
        <p14:creationId xmlns:p14="http://schemas.microsoft.com/office/powerpoint/2010/main" val="1954762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Foliennummernplatzhalter 4">
            <a:extLst>
              <a:ext uri="{FF2B5EF4-FFF2-40B4-BE49-F238E27FC236}">
                <a16:creationId xmlns:a16="http://schemas.microsoft.com/office/drawing/2014/main" id="{8CB57B3F-5639-43FC-83EE-DEF9D884B165}"/>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9pPr>
          </a:lstStyle>
          <a:p>
            <a:pPr>
              <a:spcBef>
                <a:spcPct val="0"/>
              </a:spcBef>
              <a:buFontTx/>
              <a:buNone/>
            </a:pPr>
            <a:fld id="{4CAA5B3B-724E-4778-B8F0-834951EBA78E}" type="slidenum">
              <a:rPr lang="de-DE" altLang="de-DE" sz="1000">
                <a:solidFill>
                  <a:schemeClr val="bg1"/>
                </a:solidFill>
              </a:rPr>
              <a:pPr>
                <a:spcBef>
                  <a:spcPct val="0"/>
                </a:spcBef>
                <a:buFontTx/>
                <a:buNone/>
              </a:pPr>
              <a:t>14</a:t>
            </a:fld>
            <a:endParaRPr lang="de-DE" altLang="de-DE" sz="1000" dirty="0">
              <a:solidFill>
                <a:schemeClr val="bg1"/>
              </a:solidFill>
            </a:endParaRPr>
          </a:p>
        </p:txBody>
      </p:sp>
      <p:sp>
        <p:nvSpPr>
          <p:cNvPr id="36866" name="Fußzeilenplatzhalter 4">
            <a:extLst>
              <a:ext uri="{FF2B5EF4-FFF2-40B4-BE49-F238E27FC236}">
                <a16:creationId xmlns:a16="http://schemas.microsoft.com/office/drawing/2014/main" id="{A807BDD5-7111-486C-A3EE-3E94AF4F4B97}"/>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de-DE" altLang="de-DE" sz="1000" dirty="0">
                <a:solidFill>
                  <a:schemeClr val="bg1"/>
                </a:solidFill>
              </a:rPr>
              <a:t>Dr. B. Stieger</a:t>
            </a:r>
          </a:p>
        </p:txBody>
      </p:sp>
      <p:sp>
        <p:nvSpPr>
          <p:cNvPr id="9" name="Textfeld 8">
            <a:extLst>
              <a:ext uri="{FF2B5EF4-FFF2-40B4-BE49-F238E27FC236}">
                <a16:creationId xmlns:a16="http://schemas.microsoft.com/office/drawing/2014/main" id="{558C3F99-4EFE-4E02-A610-3A3436C4FAC6}"/>
              </a:ext>
            </a:extLst>
          </p:cNvPr>
          <p:cNvSpPr txBox="1"/>
          <p:nvPr/>
        </p:nvSpPr>
        <p:spPr>
          <a:xfrm>
            <a:off x="3857624" y="2918619"/>
            <a:ext cx="1571625" cy="584200"/>
          </a:xfrm>
          <a:prstGeom prst="rect">
            <a:avLst/>
          </a:prstGeom>
          <a:noFill/>
        </p:spPr>
        <p:txBody>
          <a:bodyPr>
            <a:spAutoFit/>
          </a:bodyPr>
          <a:lstStyle/>
          <a:p>
            <a:pPr eaLnBrk="1" hangingPunct="1">
              <a:defRPr/>
            </a:pPr>
            <a:r>
              <a:rPr lang="de-DE" sz="3200" b="1" dirty="0">
                <a:solidFill>
                  <a:srgbClr val="990000"/>
                </a:solidFill>
                <a:latin typeface="+mj-lt"/>
                <a:cs typeface="Arial" charset="0"/>
              </a:rPr>
              <a:t>ENDE</a:t>
            </a:r>
          </a:p>
        </p:txBody>
      </p:sp>
    </p:spTree>
    <p:extLst>
      <p:ext uri="{BB962C8B-B14F-4D97-AF65-F5344CB8AC3E}">
        <p14:creationId xmlns:p14="http://schemas.microsoft.com/office/powerpoint/2010/main" val="12143411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el 1">
            <a:extLst>
              <a:ext uri="{FF2B5EF4-FFF2-40B4-BE49-F238E27FC236}">
                <a16:creationId xmlns:a16="http://schemas.microsoft.com/office/drawing/2014/main" id="{AF7BAAED-2EEF-41C4-9F6D-E089E540CD97}"/>
              </a:ext>
            </a:extLst>
          </p:cNvPr>
          <p:cNvSpPr>
            <a:spLocks noGrp="1" noChangeArrowheads="1"/>
          </p:cNvSpPr>
          <p:nvPr>
            <p:ph type="title"/>
          </p:nvPr>
        </p:nvSpPr>
        <p:spPr/>
        <p:txBody>
          <a:bodyPr/>
          <a:lstStyle/>
          <a:p>
            <a:endParaRPr lang="de-DE" altLang="en-US" sz="1600" dirty="0"/>
          </a:p>
        </p:txBody>
      </p:sp>
      <p:sp>
        <p:nvSpPr>
          <p:cNvPr id="16386" name="Fußzeilenplatzhalter 4">
            <a:extLst>
              <a:ext uri="{FF2B5EF4-FFF2-40B4-BE49-F238E27FC236}">
                <a16:creationId xmlns:a16="http://schemas.microsoft.com/office/drawing/2014/main" id="{DE6BB06A-2380-4A93-AEAE-3ECC431D3BA5}"/>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de-DE" altLang="de-DE" sz="1000" dirty="0">
                <a:solidFill>
                  <a:schemeClr val="bg1"/>
                </a:solidFill>
              </a:rPr>
              <a:t>Dr. B. Stieger</a:t>
            </a:r>
          </a:p>
        </p:txBody>
      </p:sp>
      <p:sp>
        <p:nvSpPr>
          <p:cNvPr id="16387" name="Foliennummernplatzhalter 4">
            <a:extLst>
              <a:ext uri="{FF2B5EF4-FFF2-40B4-BE49-F238E27FC236}">
                <a16:creationId xmlns:a16="http://schemas.microsoft.com/office/drawing/2014/main" id="{DBB69E76-03E6-4F53-B252-83B8D58946D1}"/>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9pPr>
          </a:lstStyle>
          <a:p>
            <a:pPr>
              <a:spcBef>
                <a:spcPct val="0"/>
              </a:spcBef>
              <a:buFontTx/>
              <a:buNone/>
            </a:pPr>
            <a:fld id="{F29CE459-AC0F-4BF3-BEE9-0FB429955F16}" type="slidenum">
              <a:rPr lang="de-DE" altLang="de-DE" sz="1000">
                <a:solidFill>
                  <a:schemeClr val="bg1"/>
                </a:solidFill>
              </a:rPr>
              <a:pPr>
                <a:spcBef>
                  <a:spcPct val="0"/>
                </a:spcBef>
                <a:buFontTx/>
                <a:buNone/>
              </a:pPr>
              <a:t>2</a:t>
            </a:fld>
            <a:endParaRPr lang="de-DE" altLang="de-DE" sz="1000" dirty="0">
              <a:solidFill>
                <a:schemeClr val="bg1"/>
              </a:solidFill>
            </a:endParaRPr>
          </a:p>
        </p:txBody>
      </p:sp>
      <p:sp>
        <p:nvSpPr>
          <p:cNvPr id="3" name="Textfeld 2">
            <a:extLst>
              <a:ext uri="{FF2B5EF4-FFF2-40B4-BE49-F238E27FC236}">
                <a16:creationId xmlns:a16="http://schemas.microsoft.com/office/drawing/2014/main" id="{1FF6842C-7DC8-3647-BEEA-644EBB4497ED}"/>
              </a:ext>
            </a:extLst>
          </p:cNvPr>
          <p:cNvSpPr txBox="1"/>
          <p:nvPr/>
        </p:nvSpPr>
        <p:spPr>
          <a:xfrm>
            <a:off x="179389" y="2204864"/>
            <a:ext cx="8640762" cy="646331"/>
          </a:xfrm>
          <a:prstGeom prst="rect">
            <a:avLst/>
          </a:prstGeom>
          <a:noFill/>
        </p:spPr>
        <p:txBody>
          <a:bodyPr wrap="square" rtlCol="0">
            <a:spAutoFit/>
          </a:bodyPr>
          <a:lstStyle/>
          <a:p>
            <a:r>
              <a:rPr lang="de-DE" sz="3600" b="1" dirty="0" smtClean="0">
                <a:solidFill>
                  <a:srgbClr val="941100"/>
                </a:solidFill>
              </a:rPr>
              <a:t>Warum noch ein Medikament?</a:t>
            </a:r>
            <a:endParaRPr lang="de-DE" sz="3600" b="1" dirty="0">
              <a:solidFill>
                <a:srgbClr val="941100"/>
              </a:solidFill>
            </a:endParaRPr>
          </a:p>
        </p:txBody>
      </p:sp>
    </p:spTree>
    <p:extLst>
      <p:ext uri="{BB962C8B-B14F-4D97-AF65-F5344CB8AC3E}">
        <p14:creationId xmlns:p14="http://schemas.microsoft.com/office/powerpoint/2010/main" val="31377200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el 1">
            <a:extLst>
              <a:ext uri="{FF2B5EF4-FFF2-40B4-BE49-F238E27FC236}">
                <a16:creationId xmlns:a16="http://schemas.microsoft.com/office/drawing/2014/main" id="{AF7BAAED-2EEF-41C4-9F6D-E089E540CD97}"/>
              </a:ext>
            </a:extLst>
          </p:cNvPr>
          <p:cNvSpPr>
            <a:spLocks noGrp="1" noChangeArrowheads="1"/>
          </p:cNvSpPr>
          <p:nvPr>
            <p:ph type="title"/>
          </p:nvPr>
        </p:nvSpPr>
        <p:spPr/>
        <p:txBody>
          <a:bodyPr/>
          <a:lstStyle/>
          <a:p>
            <a:r>
              <a:rPr lang="de-DE" altLang="en-US" sz="1600" dirty="0" smtClean="0"/>
              <a:t>Nalbuphin</a:t>
            </a:r>
            <a:endParaRPr lang="de-DE" altLang="en-US" sz="1600" dirty="0"/>
          </a:p>
        </p:txBody>
      </p:sp>
      <p:sp>
        <p:nvSpPr>
          <p:cNvPr id="16386" name="Fußzeilenplatzhalter 4">
            <a:extLst>
              <a:ext uri="{FF2B5EF4-FFF2-40B4-BE49-F238E27FC236}">
                <a16:creationId xmlns:a16="http://schemas.microsoft.com/office/drawing/2014/main" id="{DE6BB06A-2380-4A93-AEAE-3ECC431D3BA5}"/>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de-DE" altLang="de-DE" sz="1000" dirty="0">
                <a:solidFill>
                  <a:schemeClr val="bg1"/>
                </a:solidFill>
              </a:rPr>
              <a:t>Dr. B. Stieger</a:t>
            </a:r>
          </a:p>
        </p:txBody>
      </p:sp>
      <p:sp>
        <p:nvSpPr>
          <p:cNvPr id="16387" name="Foliennummernplatzhalter 4">
            <a:extLst>
              <a:ext uri="{FF2B5EF4-FFF2-40B4-BE49-F238E27FC236}">
                <a16:creationId xmlns:a16="http://schemas.microsoft.com/office/drawing/2014/main" id="{DBB69E76-03E6-4F53-B252-83B8D58946D1}"/>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9pPr>
          </a:lstStyle>
          <a:p>
            <a:pPr>
              <a:spcBef>
                <a:spcPct val="0"/>
              </a:spcBef>
              <a:buFontTx/>
              <a:buNone/>
            </a:pPr>
            <a:fld id="{F29CE459-AC0F-4BF3-BEE9-0FB429955F16}" type="slidenum">
              <a:rPr lang="de-DE" altLang="de-DE" sz="1000">
                <a:solidFill>
                  <a:schemeClr val="bg1"/>
                </a:solidFill>
              </a:rPr>
              <a:pPr>
                <a:spcBef>
                  <a:spcPct val="0"/>
                </a:spcBef>
                <a:buFontTx/>
                <a:buNone/>
              </a:pPr>
              <a:t>3</a:t>
            </a:fld>
            <a:endParaRPr lang="de-DE" altLang="de-DE" sz="1000" dirty="0">
              <a:solidFill>
                <a:schemeClr val="bg1"/>
              </a:solidFill>
            </a:endParaRPr>
          </a:p>
        </p:txBody>
      </p:sp>
      <p:sp>
        <p:nvSpPr>
          <p:cNvPr id="3" name="Textfeld 2">
            <a:extLst>
              <a:ext uri="{FF2B5EF4-FFF2-40B4-BE49-F238E27FC236}">
                <a16:creationId xmlns:a16="http://schemas.microsoft.com/office/drawing/2014/main" id="{1FF6842C-7DC8-3647-BEEA-644EBB4497ED}"/>
              </a:ext>
            </a:extLst>
          </p:cNvPr>
          <p:cNvSpPr txBox="1"/>
          <p:nvPr/>
        </p:nvSpPr>
        <p:spPr>
          <a:xfrm>
            <a:off x="755650" y="1349091"/>
            <a:ext cx="4180170" cy="3411324"/>
          </a:xfrm>
          <a:prstGeom prst="rect">
            <a:avLst/>
          </a:prstGeom>
          <a:noFill/>
        </p:spPr>
        <p:txBody>
          <a:bodyPr wrap="square" rtlCol="0">
            <a:spAutoFit/>
          </a:bodyPr>
          <a:lstStyle/>
          <a:p>
            <a:pPr>
              <a:lnSpc>
                <a:spcPct val="150000"/>
              </a:lnSpc>
            </a:pPr>
            <a:r>
              <a:rPr lang="de-DE" sz="2800" b="1" dirty="0" smtClean="0">
                <a:solidFill>
                  <a:srgbClr val="941100"/>
                </a:solidFill>
              </a:rPr>
              <a:t>Esketamin/Midazolam?</a:t>
            </a:r>
          </a:p>
          <a:p>
            <a:pPr>
              <a:lnSpc>
                <a:spcPct val="150000"/>
              </a:lnSpc>
            </a:pPr>
            <a:r>
              <a:rPr lang="de-DE" sz="2800" b="1" dirty="0" smtClean="0">
                <a:solidFill>
                  <a:srgbClr val="941100"/>
                </a:solidFill>
              </a:rPr>
              <a:t>Novalminsulfon?</a:t>
            </a:r>
          </a:p>
          <a:p>
            <a:pPr>
              <a:lnSpc>
                <a:spcPct val="150000"/>
              </a:lnSpc>
            </a:pPr>
            <a:r>
              <a:rPr lang="de-DE" sz="2800" b="1" dirty="0" smtClean="0">
                <a:solidFill>
                  <a:srgbClr val="941100"/>
                </a:solidFill>
              </a:rPr>
              <a:t>Paracetamol?</a:t>
            </a:r>
          </a:p>
          <a:p>
            <a:pPr>
              <a:lnSpc>
                <a:spcPct val="150000"/>
              </a:lnSpc>
            </a:pPr>
            <a:r>
              <a:rPr lang="de-DE" sz="2800" b="1" dirty="0" smtClean="0">
                <a:solidFill>
                  <a:srgbClr val="941100"/>
                </a:solidFill>
              </a:rPr>
              <a:t>Morphin?</a:t>
            </a:r>
          </a:p>
          <a:p>
            <a:pPr>
              <a:lnSpc>
                <a:spcPct val="150000"/>
              </a:lnSpc>
            </a:pPr>
            <a:r>
              <a:rPr lang="de-DE" sz="2800" b="1" dirty="0" smtClean="0">
                <a:solidFill>
                  <a:srgbClr val="941100"/>
                </a:solidFill>
              </a:rPr>
              <a:t>Fentanyl?</a:t>
            </a:r>
            <a:endParaRPr lang="de-DE" sz="2800" b="1" dirty="0">
              <a:solidFill>
                <a:srgbClr val="941100"/>
              </a:solidFill>
            </a:endParaRPr>
          </a:p>
        </p:txBody>
      </p:sp>
      <p:sp>
        <p:nvSpPr>
          <p:cNvPr id="2" name="Textfeld 1"/>
          <p:cNvSpPr txBox="1"/>
          <p:nvPr/>
        </p:nvSpPr>
        <p:spPr>
          <a:xfrm rot="20874788">
            <a:off x="328218" y="1557559"/>
            <a:ext cx="4847802" cy="246221"/>
          </a:xfrm>
          <a:prstGeom prst="rect">
            <a:avLst/>
          </a:prstGeom>
          <a:solidFill>
            <a:srgbClr val="FFFF00"/>
          </a:solidFill>
          <a:ln w="9525">
            <a:solidFill>
              <a:schemeClr val="tx1"/>
            </a:solidFill>
          </a:ln>
        </p:spPr>
        <p:txBody>
          <a:bodyPr wrap="none" rtlCol="0">
            <a:spAutoFit/>
          </a:bodyPr>
          <a:lstStyle/>
          <a:p>
            <a:r>
              <a:rPr lang="de-DE" dirty="0" smtClean="0">
                <a:solidFill>
                  <a:schemeClr val="tx1"/>
                </a:solidFill>
              </a:rPr>
              <a:t>Freigegebene Dosierung zu gering / viele KI / Vigilanzminderung / nur bei Trauma</a:t>
            </a:r>
            <a:endParaRPr lang="de-DE" dirty="0">
              <a:solidFill>
                <a:schemeClr val="tx1"/>
              </a:solidFill>
            </a:endParaRPr>
          </a:p>
        </p:txBody>
      </p:sp>
      <p:sp>
        <p:nvSpPr>
          <p:cNvPr id="7" name="Textfeld 6"/>
          <p:cNvSpPr txBox="1"/>
          <p:nvPr/>
        </p:nvSpPr>
        <p:spPr>
          <a:xfrm rot="20851840">
            <a:off x="369908" y="2089825"/>
            <a:ext cx="4509761" cy="369332"/>
          </a:xfrm>
          <a:prstGeom prst="rect">
            <a:avLst/>
          </a:prstGeom>
          <a:solidFill>
            <a:srgbClr val="FFFF00"/>
          </a:solidFill>
          <a:ln w="9525">
            <a:solidFill>
              <a:schemeClr val="tx1"/>
            </a:solidFill>
          </a:ln>
        </p:spPr>
        <p:txBody>
          <a:bodyPr wrap="none" rtlCol="0">
            <a:spAutoFit/>
          </a:bodyPr>
          <a:lstStyle/>
          <a:p>
            <a:r>
              <a:rPr lang="de-DE" dirty="0" smtClean="0">
                <a:solidFill>
                  <a:schemeClr val="tx1"/>
                </a:solidFill>
              </a:rPr>
              <a:t> freigegeben? / mögl. Agranulozytose als UAW</a:t>
            </a:r>
            <a:endParaRPr lang="de-DE" dirty="0">
              <a:solidFill>
                <a:schemeClr val="tx1"/>
              </a:solidFill>
            </a:endParaRPr>
          </a:p>
        </p:txBody>
      </p:sp>
      <p:sp>
        <p:nvSpPr>
          <p:cNvPr id="8" name="Textfeld 7"/>
          <p:cNvSpPr txBox="1"/>
          <p:nvPr/>
        </p:nvSpPr>
        <p:spPr>
          <a:xfrm rot="20835715">
            <a:off x="88072" y="2912537"/>
            <a:ext cx="3785011" cy="246221"/>
          </a:xfrm>
          <a:prstGeom prst="rect">
            <a:avLst/>
          </a:prstGeom>
          <a:solidFill>
            <a:srgbClr val="FFFF00"/>
          </a:solidFill>
          <a:ln w="9525">
            <a:solidFill>
              <a:schemeClr val="tx1"/>
            </a:solidFill>
          </a:ln>
        </p:spPr>
        <p:txBody>
          <a:bodyPr wrap="none" rtlCol="0">
            <a:spAutoFit/>
          </a:bodyPr>
          <a:lstStyle/>
          <a:p>
            <a:r>
              <a:rPr lang="de-DE" dirty="0" smtClean="0">
                <a:solidFill>
                  <a:schemeClr val="tx1"/>
                </a:solidFill>
              </a:rPr>
              <a:t>Präklinisch aufgrund geringer Potenz nur eingeschränkt sinnvoll</a:t>
            </a:r>
            <a:endParaRPr lang="de-DE" dirty="0">
              <a:solidFill>
                <a:schemeClr val="tx1"/>
              </a:solidFill>
            </a:endParaRPr>
          </a:p>
        </p:txBody>
      </p:sp>
      <p:sp>
        <p:nvSpPr>
          <p:cNvPr id="9" name="Textfeld 8"/>
          <p:cNvSpPr txBox="1"/>
          <p:nvPr/>
        </p:nvSpPr>
        <p:spPr>
          <a:xfrm rot="20864244">
            <a:off x="614791" y="3567520"/>
            <a:ext cx="2008883" cy="246221"/>
          </a:xfrm>
          <a:prstGeom prst="rect">
            <a:avLst/>
          </a:prstGeom>
          <a:solidFill>
            <a:srgbClr val="FFFF00"/>
          </a:solidFill>
          <a:ln w="9525">
            <a:solidFill>
              <a:schemeClr val="tx1"/>
            </a:solidFill>
          </a:ln>
        </p:spPr>
        <p:txBody>
          <a:bodyPr wrap="none" rtlCol="0">
            <a:spAutoFit/>
          </a:bodyPr>
          <a:lstStyle/>
          <a:p>
            <a:r>
              <a:rPr lang="de-DE" dirty="0" smtClean="0">
                <a:solidFill>
                  <a:schemeClr val="tx1"/>
                </a:solidFill>
              </a:rPr>
              <a:t>Unterliegt BTMG / NA-Indikation</a:t>
            </a:r>
            <a:endParaRPr lang="de-DE" dirty="0">
              <a:solidFill>
                <a:schemeClr val="tx1"/>
              </a:solidFill>
            </a:endParaRPr>
          </a:p>
        </p:txBody>
      </p:sp>
      <p:sp>
        <p:nvSpPr>
          <p:cNvPr id="10" name="Textfeld 9"/>
          <p:cNvSpPr txBox="1"/>
          <p:nvPr/>
        </p:nvSpPr>
        <p:spPr>
          <a:xfrm rot="20827295">
            <a:off x="613733" y="4153833"/>
            <a:ext cx="2008883" cy="246221"/>
          </a:xfrm>
          <a:prstGeom prst="rect">
            <a:avLst/>
          </a:prstGeom>
          <a:solidFill>
            <a:srgbClr val="FFFF00"/>
          </a:solidFill>
          <a:ln w="9525">
            <a:solidFill>
              <a:schemeClr val="tx1"/>
            </a:solidFill>
          </a:ln>
        </p:spPr>
        <p:txBody>
          <a:bodyPr wrap="none" rtlCol="0">
            <a:spAutoFit/>
          </a:bodyPr>
          <a:lstStyle/>
          <a:p>
            <a:r>
              <a:rPr lang="de-DE" dirty="0" smtClean="0">
                <a:solidFill>
                  <a:schemeClr val="tx1"/>
                </a:solidFill>
              </a:rPr>
              <a:t>Unterliegt BTMG / NA-Indikation</a:t>
            </a:r>
            <a:endParaRPr lang="de-DE" dirty="0">
              <a:solidFill>
                <a:schemeClr val="tx1"/>
              </a:solidFill>
            </a:endParaRPr>
          </a:p>
        </p:txBody>
      </p:sp>
    </p:spTree>
    <p:extLst>
      <p:ext uri="{BB962C8B-B14F-4D97-AF65-F5344CB8AC3E}">
        <p14:creationId xmlns:p14="http://schemas.microsoft.com/office/powerpoint/2010/main" val="2050744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P spid="8" grpId="0" animBg="1"/>
      <p:bldP spid="9" grpId="0" animBg="1"/>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el 1">
            <a:extLst>
              <a:ext uri="{FF2B5EF4-FFF2-40B4-BE49-F238E27FC236}">
                <a16:creationId xmlns:a16="http://schemas.microsoft.com/office/drawing/2014/main" id="{AF7BAAED-2EEF-41C4-9F6D-E089E540CD97}"/>
              </a:ext>
            </a:extLst>
          </p:cNvPr>
          <p:cNvSpPr>
            <a:spLocks noGrp="1" noChangeArrowheads="1"/>
          </p:cNvSpPr>
          <p:nvPr>
            <p:ph type="title"/>
          </p:nvPr>
        </p:nvSpPr>
        <p:spPr/>
        <p:txBody>
          <a:bodyPr/>
          <a:lstStyle/>
          <a:p>
            <a:r>
              <a:rPr lang="de-DE" altLang="en-US" sz="1600" dirty="0" smtClean="0"/>
              <a:t>Nalbuphin</a:t>
            </a:r>
            <a:endParaRPr lang="de-DE" altLang="en-US" sz="1600" dirty="0"/>
          </a:p>
        </p:txBody>
      </p:sp>
      <p:sp>
        <p:nvSpPr>
          <p:cNvPr id="16386" name="Fußzeilenplatzhalter 4">
            <a:extLst>
              <a:ext uri="{FF2B5EF4-FFF2-40B4-BE49-F238E27FC236}">
                <a16:creationId xmlns:a16="http://schemas.microsoft.com/office/drawing/2014/main" id="{DE6BB06A-2380-4A93-AEAE-3ECC431D3BA5}"/>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de-DE" altLang="de-DE" sz="1000" dirty="0">
                <a:solidFill>
                  <a:schemeClr val="bg1"/>
                </a:solidFill>
              </a:rPr>
              <a:t>Dr. B. Stieger</a:t>
            </a:r>
          </a:p>
        </p:txBody>
      </p:sp>
      <p:sp>
        <p:nvSpPr>
          <p:cNvPr id="16387" name="Foliennummernplatzhalter 4">
            <a:extLst>
              <a:ext uri="{FF2B5EF4-FFF2-40B4-BE49-F238E27FC236}">
                <a16:creationId xmlns:a16="http://schemas.microsoft.com/office/drawing/2014/main" id="{DBB69E76-03E6-4F53-B252-83B8D58946D1}"/>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9pPr>
          </a:lstStyle>
          <a:p>
            <a:pPr>
              <a:spcBef>
                <a:spcPct val="0"/>
              </a:spcBef>
              <a:buFontTx/>
              <a:buNone/>
            </a:pPr>
            <a:fld id="{F29CE459-AC0F-4BF3-BEE9-0FB429955F16}" type="slidenum">
              <a:rPr lang="de-DE" altLang="de-DE" sz="1000">
                <a:solidFill>
                  <a:schemeClr val="bg1"/>
                </a:solidFill>
              </a:rPr>
              <a:pPr>
                <a:spcBef>
                  <a:spcPct val="0"/>
                </a:spcBef>
                <a:buFontTx/>
                <a:buNone/>
              </a:pPr>
              <a:t>4</a:t>
            </a:fld>
            <a:endParaRPr lang="de-DE" altLang="de-DE" sz="1000" dirty="0">
              <a:solidFill>
                <a:schemeClr val="bg1"/>
              </a:solidFill>
            </a:endParaRPr>
          </a:p>
        </p:txBody>
      </p:sp>
      <p:sp>
        <p:nvSpPr>
          <p:cNvPr id="3" name="Textfeld 2">
            <a:extLst>
              <a:ext uri="{FF2B5EF4-FFF2-40B4-BE49-F238E27FC236}">
                <a16:creationId xmlns:a16="http://schemas.microsoft.com/office/drawing/2014/main" id="{1FF6842C-7DC8-3647-BEEA-644EBB4497ED}"/>
              </a:ext>
            </a:extLst>
          </p:cNvPr>
          <p:cNvSpPr txBox="1"/>
          <p:nvPr/>
        </p:nvSpPr>
        <p:spPr>
          <a:xfrm>
            <a:off x="179388" y="2204864"/>
            <a:ext cx="184731" cy="646331"/>
          </a:xfrm>
          <a:prstGeom prst="rect">
            <a:avLst/>
          </a:prstGeom>
          <a:noFill/>
        </p:spPr>
        <p:txBody>
          <a:bodyPr wrap="none" rtlCol="0">
            <a:spAutoFit/>
          </a:bodyPr>
          <a:lstStyle/>
          <a:p>
            <a:endParaRPr lang="de-DE" sz="3600" b="1" dirty="0">
              <a:solidFill>
                <a:srgbClr val="941100"/>
              </a:solidFill>
            </a:endParaRPr>
          </a:p>
        </p:txBody>
      </p:sp>
      <p:sp>
        <p:nvSpPr>
          <p:cNvPr id="2" name="Textfeld 1"/>
          <p:cNvSpPr txBox="1"/>
          <p:nvPr/>
        </p:nvSpPr>
        <p:spPr>
          <a:xfrm>
            <a:off x="153780" y="1296977"/>
            <a:ext cx="7434920" cy="584775"/>
          </a:xfrm>
          <a:prstGeom prst="rect">
            <a:avLst/>
          </a:prstGeom>
          <a:noFill/>
        </p:spPr>
        <p:txBody>
          <a:bodyPr wrap="none" rtlCol="0">
            <a:spAutoFit/>
          </a:bodyPr>
          <a:lstStyle/>
          <a:p>
            <a:r>
              <a:rPr lang="de-DE" sz="1600" dirty="0" smtClean="0">
                <a:solidFill>
                  <a:schemeClr val="tx1"/>
                </a:solidFill>
              </a:rPr>
              <a:t>Für </a:t>
            </a:r>
            <a:r>
              <a:rPr lang="de-DE" sz="1600" dirty="0">
                <a:solidFill>
                  <a:schemeClr val="tx1"/>
                </a:solidFill>
              </a:rPr>
              <a:t>Patienten ist das Ausmaß der Schmerzlinderung ein wesentliches </a:t>
            </a:r>
            <a:r>
              <a:rPr lang="de-DE" sz="1600" dirty="0" smtClean="0">
                <a:solidFill>
                  <a:schemeClr val="tx1"/>
                </a:solidFill>
              </a:rPr>
              <a:t>Kriterium</a:t>
            </a:r>
          </a:p>
          <a:p>
            <a:r>
              <a:rPr lang="de-DE" sz="1600" dirty="0" smtClean="0">
                <a:solidFill>
                  <a:schemeClr val="tx1"/>
                </a:solidFill>
              </a:rPr>
              <a:t>für </a:t>
            </a:r>
            <a:r>
              <a:rPr lang="de-DE" sz="1600" dirty="0">
                <a:solidFill>
                  <a:schemeClr val="tx1"/>
                </a:solidFill>
              </a:rPr>
              <a:t>die wahrgenommene Versorgungsqualität.</a:t>
            </a:r>
            <a:endParaRPr lang="de-DE" sz="1600" dirty="0" smtClean="0">
              <a:solidFill>
                <a:schemeClr val="tx1"/>
              </a:solidFill>
            </a:endParaRPr>
          </a:p>
        </p:txBody>
      </p:sp>
      <p:sp>
        <p:nvSpPr>
          <p:cNvPr id="7" name="Textfeld 6"/>
          <p:cNvSpPr txBox="1"/>
          <p:nvPr/>
        </p:nvSpPr>
        <p:spPr>
          <a:xfrm>
            <a:off x="153780" y="2205616"/>
            <a:ext cx="8808693" cy="830997"/>
          </a:xfrm>
          <a:prstGeom prst="rect">
            <a:avLst/>
          </a:prstGeom>
          <a:noFill/>
        </p:spPr>
        <p:txBody>
          <a:bodyPr wrap="none" rtlCol="0">
            <a:spAutoFit/>
          </a:bodyPr>
          <a:lstStyle/>
          <a:p>
            <a:r>
              <a:rPr lang="de-DE" sz="1600" dirty="0">
                <a:solidFill>
                  <a:schemeClr val="tx1"/>
                </a:solidFill>
              </a:rPr>
              <a:t>Studienergebnisse zeigen aber, dass &lt;60% der Patienten mit kardiopulmonalen Erkrankungen</a:t>
            </a:r>
            <a:r>
              <a:rPr lang="de-DE" sz="1600" dirty="0" smtClean="0">
                <a:solidFill>
                  <a:schemeClr val="tx1"/>
                </a:solidFill>
              </a:rPr>
              <a:t>,</a:t>
            </a:r>
          </a:p>
          <a:p>
            <a:r>
              <a:rPr lang="de-DE" sz="1600" dirty="0" smtClean="0">
                <a:solidFill>
                  <a:schemeClr val="tx1"/>
                </a:solidFill>
              </a:rPr>
              <a:t>&lt;</a:t>
            </a:r>
            <a:r>
              <a:rPr lang="de-DE" sz="1600" dirty="0">
                <a:solidFill>
                  <a:schemeClr val="tx1"/>
                </a:solidFill>
              </a:rPr>
              <a:t>50% der Traumapatienten und nur rund 30% der Patienten mit abdominellen </a:t>
            </a:r>
            <a:r>
              <a:rPr lang="de-DE" sz="1600" dirty="0" smtClean="0">
                <a:solidFill>
                  <a:schemeClr val="tx1"/>
                </a:solidFill>
              </a:rPr>
              <a:t>Schmerzen</a:t>
            </a:r>
          </a:p>
          <a:p>
            <a:r>
              <a:rPr lang="de-DE" sz="1600" dirty="0" smtClean="0">
                <a:solidFill>
                  <a:schemeClr val="tx1"/>
                </a:solidFill>
              </a:rPr>
              <a:t>adäquat </a:t>
            </a:r>
            <a:r>
              <a:rPr lang="de-DE" sz="1600" dirty="0">
                <a:solidFill>
                  <a:schemeClr val="tx1"/>
                </a:solidFill>
              </a:rPr>
              <a:t>prähospital analgetisch versorgt </a:t>
            </a:r>
            <a:r>
              <a:rPr lang="de-DE" sz="1600" dirty="0" smtClean="0">
                <a:solidFill>
                  <a:schemeClr val="tx1"/>
                </a:solidFill>
              </a:rPr>
              <a:t>wurden</a:t>
            </a:r>
          </a:p>
        </p:txBody>
      </p:sp>
      <p:sp>
        <p:nvSpPr>
          <p:cNvPr id="8" name="Textfeld 7"/>
          <p:cNvSpPr txBox="1"/>
          <p:nvPr/>
        </p:nvSpPr>
        <p:spPr>
          <a:xfrm>
            <a:off x="190135" y="3222031"/>
            <a:ext cx="8630016" cy="2800767"/>
          </a:xfrm>
          <a:prstGeom prst="rect">
            <a:avLst/>
          </a:prstGeom>
          <a:noFill/>
        </p:spPr>
        <p:txBody>
          <a:bodyPr wrap="square" rtlCol="0">
            <a:spAutoFit/>
          </a:bodyPr>
          <a:lstStyle/>
          <a:p>
            <a:r>
              <a:rPr lang="de-DE" sz="1600" dirty="0">
                <a:solidFill>
                  <a:schemeClr val="tx1"/>
                </a:solidFill>
              </a:rPr>
              <a:t>Die prähospitale Analgesie dient nicht nur dem Patientenkomfort, sondern ist </a:t>
            </a:r>
            <a:r>
              <a:rPr lang="de-DE" sz="1600" dirty="0" smtClean="0">
                <a:solidFill>
                  <a:schemeClr val="tx1"/>
                </a:solidFill>
              </a:rPr>
              <a:t>auch</a:t>
            </a:r>
          </a:p>
          <a:p>
            <a:r>
              <a:rPr lang="de-DE" sz="1600" dirty="0">
                <a:solidFill>
                  <a:schemeClr val="tx1"/>
                </a:solidFill>
              </a:rPr>
              <a:t>p</a:t>
            </a:r>
            <a:r>
              <a:rPr lang="de-DE" sz="1600" dirty="0" smtClean="0">
                <a:solidFill>
                  <a:schemeClr val="tx1"/>
                </a:solidFill>
              </a:rPr>
              <a:t>hysiologisch sinnvoll: </a:t>
            </a:r>
          </a:p>
          <a:p>
            <a:endParaRPr lang="de-DE" sz="1600" dirty="0" smtClean="0">
              <a:solidFill>
                <a:schemeClr val="tx1"/>
              </a:solidFill>
            </a:endParaRPr>
          </a:p>
          <a:p>
            <a:r>
              <a:rPr lang="de-DE" sz="1600" dirty="0" smtClean="0">
                <a:solidFill>
                  <a:schemeClr val="tx1"/>
                </a:solidFill>
              </a:rPr>
              <a:t>• </a:t>
            </a:r>
            <a:r>
              <a:rPr lang="de-DE" sz="1600" dirty="0">
                <a:solidFill>
                  <a:schemeClr val="tx1"/>
                </a:solidFill>
              </a:rPr>
              <a:t>Schmerz führt zu einer sympathoadrenergen Stressreaktion (z. B. Schwitzen, Tachykardie, </a:t>
            </a:r>
            <a:endParaRPr lang="de-DE" sz="1600" dirty="0" smtClean="0">
              <a:solidFill>
                <a:schemeClr val="tx1"/>
              </a:solidFill>
            </a:endParaRPr>
          </a:p>
          <a:p>
            <a:r>
              <a:rPr lang="de-DE" sz="1600" dirty="0" smtClean="0">
                <a:solidFill>
                  <a:schemeClr val="tx1"/>
                </a:solidFill>
              </a:rPr>
              <a:t>Hypertonie</a:t>
            </a:r>
            <a:r>
              <a:rPr lang="de-DE" sz="1600" dirty="0">
                <a:solidFill>
                  <a:schemeClr val="tx1"/>
                </a:solidFill>
              </a:rPr>
              <a:t>, Hyperventilation) und erhöht den myokardialen </a:t>
            </a:r>
            <a:r>
              <a:rPr lang="de-DE" sz="1600" dirty="0" smtClean="0">
                <a:solidFill>
                  <a:schemeClr val="tx1"/>
                </a:solidFill>
              </a:rPr>
              <a:t>Sauerstoffverbrauch</a:t>
            </a:r>
          </a:p>
          <a:p>
            <a:endParaRPr lang="de-DE" sz="1600" dirty="0" smtClean="0">
              <a:solidFill>
                <a:schemeClr val="tx1"/>
              </a:solidFill>
            </a:endParaRPr>
          </a:p>
          <a:p>
            <a:r>
              <a:rPr lang="de-DE" sz="1600" dirty="0" smtClean="0">
                <a:solidFill>
                  <a:schemeClr val="tx1"/>
                </a:solidFill>
              </a:rPr>
              <a:t>• </a:t>
            </a:r>
            <a:r>
              <a:rPr lang="de-DE" sz="1600" dirty="0">
                <a:solidFill>
                  <a:schemeClr val="tx1"/>
                </a:solidFill>
              </a:rPr>
              <a:t>Eine lokale Inflammation mit Zytokinfreisetzung und Nozizeptorensensibilisierung kann bei der </a:t>
            </a:r>
            <a:r>
              <a:rPr lang="de-DE" sz="1600" dirty="0" smtClean="0">
                <a:solidFill>
                  <a:schemeClr val="tx1"/>
                </a:solidFill>
              </a:rPr>
              <a:t>Entwicklung </a:t>
            </a:r>
            <a:r>
              <a:rPr lang="de-DE" sz="1600" dirty="0">
                <a:solidFill>
                  <a:schemeClr val="tx1"/>
                </a:solidFill>
              </a:rPr>
              <a:t>einer Hyperalgesie und Schmerzchronifizierung verstärkend </a:t>
            </a:r>
            <a:r>
              <a:rPr lang="de-DE" sz="1600" dirty="0" smtClean="0">
                <a:solidFill>
                  <a:schemeClr val="tx1"/>
                </a:solidFill>
              </a:rPr>
              <a:t>wirken</a:t>
            </a:r>
          </a:p>
          <a:p>
            <a:endParaRPr lang="de-DE" sz="1600" dirty="0" smtClean="0">
              <a:solidFill>
                <a:schemeClr val="tx1"/>
              </a:solidFill>
            </a:endParaRPr>
          </a:p>
          <a:p>
            <a:r>
              <a:rPr lang="de-DE" sz="1600" dirty="0" smtClean="0">
                <a:solidFill>
                  <a:schemeClr val="tx1"/>
                </a:solidFill>
              </a:rPr>
              <a:t>• </a:t>
            </a:r>
            <a:r>
              <a:rPr lang="de-DE" sz="1600" dirty="0">
                <a:solidFill>
                  <a:schemeClr val="tx1"/>
                </a:solidFill>
              </a:rPr>
              <a:t>Ein erhöhter Muskeltonus und schmerzbedingtes Vermeidungsverhalten können eine </a:t>
            </a:r>
            <a:endParaRPr lang="de-DE" sz="1600" dirty="0" smtClean="0">
              <a:solidFill>
                <a:schemeClr val="tx1"/>
              </a:solidFill>
            </a:endParaRPr>
          </a:p>
          <a:p>
            <a:r>
              <a:rPr lang="de-DE" sz="1600" dirty="0" smtClean="0">
                <a:solidFill>
                  <a:schemeClr val="tx1"/>
                </a:solidFill>
              </a:rPr>
              <a:t>relevante </a:t>
            </a:r>
            <a:r>
              <a:rPr lang="de-DE" sz="1600" dirty="0">
                <a:solidFill>
                  <a:schemeClr val="tx1"/>
                </a:solidFill>
              </a:rPr>
              <a:t>Hypoventilation und damit </a:t>
            </a:r>
            <a:r>
              <a:rPr lang="de-DE" sz="1600" dirty="0" smtClean="0">
                <a:solidFill>
                  <a:schemeClr val="tx1"/>
                </a:solidFill>
              </a:rPr>
              <a:t>Hypoxämie </a:t>
            </a:r>
            <a:r>
              <a:rPr lang="de-DE" sz="1600" dirty="0">
                <a:solidFill>
                  <a:schemeClr val="tx1"/>
                </a:solidFill>
              </a:rPr>
              <a:t>verursachen</a:t>
            </a:r>
            <a:endParaRPr lang="de-DE" sz="1600" dirty="0" smtClean="0">
              <a:solidFill>
                <a:schemeClr val="tx1"/>
              </a:solidFill>
            </a:endParaRPr>
          </a:p>
        </p:txBody>
      </p:sp>
    </p:spTree>
    <p:extLst>
      <p:ext uri="{BB962C8B-B14F-4D97-AF65-F5344CB8AC3E}">
        <p14:creationId xmlns:p14="http://schemas.microsoft.com/office/powerpoint/2010/main" val="951890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el 1">
            <a:extLst>
              <a:ext uri="{FF2B5EF4-FFF2-40B4-BE49-F238E27FC236}">
                <a16:creationId xmlns:a16="http://schemas.microsoft.com/office/drawing/2014/main" id="{AF7BAAED-2EEF-41C4-9F6D-E089E540CD97}"/>
              </a:ext>
            </a:extLst>
          </p:cNvPr>
          <p:cNvSpPr>
            <a:spLocks noGrp="1" noChangeArrowheads="1"/>
          </p:cNvSpPr>
          <p:nvPr>
            <p:ph type="title"/>
          </p:nvPr>
        </p:nvSpPr>
        <p:spPr/>
        <p:txBody>
          <a:bodyPr/>
          <a:lstStyle/>
          <a:p>
            <a:endParaRPr lang="de-DE" altLang="en-US" sz="1600" dirty="0"/>
          </a:p>
        </p:txBody>
      </p:sp>
      <p:sp>
        <p:nvSpPr>
          <p:cNvPr id="16386" name="Fußzeilenplatzhalter 4">
            <a:extLst>
              <a:ext uri="{FF2B5EF4-FFF2-40B4-BE49-F238E27FC236}">
                <a16:creationId xmlns:a16="http://schemas.microsoft.com/office/drawing/2014/main" id="{DE6BB06A-2380-4A93-AEAE-3ECC431D3BA5}"/>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de-DE" altLang="de-DE" sz="1000" dirty="0">
                <a:solidFill>
                  <a:schemeClr val="bg1"/>
                </a:solidFill>
              </a:rPr>
              <a:t>Dr. B. Stieger</a:t>
            </a:r>
          </a:p>
        </p:txBody>
      </p:sp>
      <p:sp>
        <p:nvSpPr>
          <p:cNvPr id="16387" name="Foliennummernplatzhalter 4">
            <a:extLst>
              <a:ext uri="{FF2B5EF4-FFF2-40B4-BE49-F238E27FC236}">
                <a16:creationId xmlns:a16="http://schemas.microsoft.com/office/drawing/2014/main" id="{DBB69E76-03E6-4F53-B252-83B8D58946D1}"/>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9pPr>
          </a:lstStyle>
          <a:p>
            <a:pPr>
              <a:spcBef>
                <a:spcPct val="0"/>
              </a:spcBef>
              <a:buFontTx/>
              <a:buNone/>
            </a:pPr>
            <a:fld id="{F29CE459-AC0F-4BF3-BEE9-0FB429955F16}" type="slidenum">
              <a:rPr lang="de-DE" altLang="de-DE" sz="1000">
                <a:solidFill>
                  <a:schemeClr val="bg1"/>
                </a:solidFill>
              </a:rPr>
              <a:pPr>
                <a:spcBef>
                  <a:spcPct val="0"/>
                </a:spcBef>
                <a:buFontTx/>
                <a:buNone/>
              </a:pPr>
              <a:t>5</a:t>
            </a:fld>
            <a:endParaRPr lang="de-DE" altLang="de-DE" sz="1000" dirty="0">
              <a:solidFill>
                <a:schemeClr val="bg1"/>
              </a:solidFill>
            </a:endParaRPr>
          </a:p>
        </p:txBody>
      </p:sp>
      <p:sp>
        <p:nvSpPr>
          <p:cNvPr id="3" name="Textfeld 2">
            <a:extLst>
              <a:ext uri="{FF2B5EF4-FFF2-40B4-BE49-F238E27FC236}">
                <a16:creationId xmlns:a16="http://schemas.microsoft.com/office/drawing/2014/main" id="{1FF6842C-7DC8-3647-BEEA-644EBB4497ED}"/>
              </a:ext>
            </a:extLst>
          </p:cNvPr>
          <p:cNvSpPr txBox="1"/>
          <p:nvPr/>
        </p:nvSpPr>
        <p:spPr>
          <a:xfrm>
            <a:off x="179388" y="2204864"/>
            <a:ext cx="184731" cy="646331"/>
          </a:xfrm>
          <a:prstGeom prst="rect">
            <a:avLst/>
          </a:prstGeom>
          <a:noFill/>
        </p:spPr>
        <p:txBody>
          <a:bodyPr wrap="none" rtlCol="0">
            <a:spAutoFit/>
          </a:bodyPr>
          <a:lstStyle/>
          <a:p>
            <a:endParaRPr lang="de-DE" sz="3600" b="1" dirty="0">
              <a:solidFill>
                <a:srgbClr val="941100"/>
              </a:solidFill>
            </a:endParaRP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31840" y="2492896"/>
            <a:ext cx="2777604" cy="1618673"/>
          </a:xfrm>
          <a:prstGeom prst="rect">
            <a:avLst/>
          </a:prstGeom>
        </p:spPr>
      </p:pic>
    </p:spTree>
    <p:extLst>
      <p:ext uri="{BB962C8B-B14F-4D97-AF65-F5344CB8AC3E}">
        <p14:creationId xmlns:p14="http://schemas.microsoft.com/office/powerpoint/2010/main" val="40197287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feld 11"/>
          <p:cNvSpPr txBox="1"/>
          <p:nvPr/>
        </p:nvSpPr>
        <p:spPr>
          <a:xfrm>
            <a:off x="179388" y="775206"/>
            <a:ext cx="8672358" cy="5509200"/>
          </a:xfrm>
          <a:prstGeom prst="rect">
            <a:avLst/>
          </a:prstGeom>
          <a:solidFill>
            <a:schemeClr val="bg1"/>
          </a:solidFill>
        </p:spPr>
        <p:txBody>
          <a:bodyPr wrap="square" rtlCol="0">
            <a:spAutoFit/>
          </a:bodyPr>
          <a:lstStyle/>
          <a:p>
            <a:r>
              <a:rPr lang="de-DE" sz="1600" dirty="0" smtClean="0">
                <a:solidFill>
                  <a:schemeClr val="tx1"/>
                </a:solidFill>
              </a:rPr>
              <a:t>Wirkungsweise: </a:t>
            </a:r>
          </a:p>
          <a:p>
            <a:r>
              <a:rPr lang="de-DE" sz="1600" dirty="0" smtClean="0">
                <a:solidFill>
                  <a:schemeClr val="tx1"/>
                </a:solidFill>
              </a:rPr>
              <a:t>Nalbuphin ein Opioid. Es gehört zur Gruppe der gemischten Agonisten-Antagonisten und </a:t>
            </a:r>
          </a:p>
          <a:p>
            <a:r>
              <a:rPr lang="de-DE" sz="1600" dirty="0" smtClean="0">
                <a:solidFill>
                  <a:schemeClr val="tx1"/>
                </a:solidFill>
              </a:rPr>
              <a:t>bietet somit ein </a:t>
            </a:r>
            <a:r>
              <a:rPr lang="de-DE" sz="1600" dirty="0">
                <a:solidFill>
                  <a:schemeClr val="tx1"/>
                </a:solidFill>
              </a:rPr>
              <a:t>komplexes </a:t>
            </a:r>
            <a:r>
              <a:rPr lang="de-DE" sz="1600" dirty="0" smtClean="0">
                <a:solidFill>
                  <a:schemeClr val="tx1"/>
                </a:solidFill>
              </a:rPr>
              <a:t>Wirkmuster an den Opioid-Rezeptoren des ZNS:</a:t>
            </a:r>
          </a:p>
          <a:p>
            <a:endParaRPr lang="de-DE" sz="1600" dirty="0">
              <a:solidFill>
                <a:schemeClr val="tx1"/>
              </a:solidFill>
            </a:endParaRPr>
          </a:p>
          <a:p>
            <a:r>
              <a:rPr lang="de-DE" sz="1600" dirty="0" smtClean="0">
                <a:solidFill>
                  <a:schemeClr val="tx1"/>
                </a:solidFill>
              </a:rPr>
              <a:t>An </a:t>
            </a:r>
            <a:r>
              <a:rPr lang="de-DE" sz="1600" dirty="0">
                <a:solidFill>
                  <a:schemeClr val="tx1"/>
                </a:solidFill>
              </a:rPr>
              <a:t>μ-Rezeptoren </a:t>
            </a:r>
            <a:r>
              <a:rPr lang="de-DE" sz="1600" dirty="0" smtClean="0">
                <a:solidFill>
                  <a:schemeClr val="tx1"/>
                </a:solidFill>
              </a:rPr>
              <a:t>besitzen sie eine hohe Affinität (Bindungsstärke), </a:t>
            </a:r>
            <a:r>
              <a:rPr lang="de-DE" sz="1600" dirty="0">
                <a:solidFill>
                  <a:schemeClr val="tx1"/>
                </a:solidFill>
              </a:rPr>
              <a:t>jedoch </a:t>
            </a:r>
            <a:r>
              <a:rPr lang="de-DE" sz="1600" dirty="0" smtClean="0">
                <a:solidFill>
                  <a:schemeClr val="tx1"/>
                </a:solidFill>
              </a:rPr>
              <a:t>eine nur sehr schwache </a:t>
            </a:r>
            <a:r>
              <a:rPr lang="de-DE" sz="1600" dirty="0">
                <a:solidFill>
                  <a:schemeClr val="tx1"/>
                </a:solidFill>
              </a:rPr>
              <a:t>intrinsischen </a:t>
            </a:r>
            <a:r>
              <a:rPr lang="de-DE" sz="1600" dirty="0" smtClean="0">
                <a:solidFill>
                  <a:schemeClr val="tx1"/>
                </a:solidFill>
              </a:rPr>
              <a:t>Aktivität (Wirkungsstärke/Effekt), </a:t>
            </a:r>
            <a:r>
              <a:rPr lang="de-DE" sz="1600" dirty="0">
                <a:solidFill>
                  <a:schemeClr val="tx1"/>
                </a:solidFill>
              </a:rPr>
              <a:t>sodass eine antagonistische Wirkung </a:t>
            </a:r>
            <a:r>
              <a:rPr lang="de-DE" sz="1600" dirty="0" smtClean="0">
                <a:solidFill>
                  <a:schemeClr val="tx1"/>
                </a:solidFill>
              </a:rPr>
              <a:t>resultiert (μ-Antagonist) : </a:t>
            </a:r>
          </a:p>
          <a:p>
            <a:r>
              <a:rPr lang="de-DE" sz="1600" dirty="0" smtClean="0">
                <a:solidFill>
                  <a:schemeClr val="tx1"/>
                </a:solidFill>
              </a:rPr>
              <a:t> </a:t>
            </a:r>
          </a:p>
          <a:p>
            <a:pPr marL="285750" indent="-285750">
              <a:buFont typeface="Arial" panose="020B0604020202020204" pitchFamily="34" charset="0"/>
              <a:buChar char="•"/>
            </a:pPr>
            <a:r>
              <a:rPr lang="de-DE" sz="1600" dirty="0" smtClean="0">
                <a:solidFill>
                  <a:schemeClr val="tx1"/>
                </a:solidFill>
              </a:rPr>
              <a:t>geringe Analgesie</a:t>
            </a:r>
          </a:p>
          <a:p>
            <a:pPr marL="285750" indent="-285750">
              <a:buFont typeface="Arial" panose="020B0604020202020204" pitchFamily="34" charset="0"/>
              <a:buChar char="•"/>
            </a:pPr>
            <a:r>
              <a:rPr lang="de-DE" sz="1600" dirty="0" smtClean="0">
                <a:solidFill>
                  <a:schemeClr val="tx1"/>
                </a:solidFill>
              </a:rPr>
              <a:t>Atemdepression</a:t>
            </a:r>
          </a:p>
          <a:p>
            <a:pPr marL="285750" indent="-285750">
              <a:buFont typeface="Arial" panose="020B0604020202020204" pitchFamily="34" charset="0"/>
              <a:buChar char="•"/>
            </a:pPr>
            <a:r>
              <a:rPr lang="de-DE" sz="1600" dirty="0" smtClean="0">
                <a:solidFill>
                  <a:schemeClr val="tx1"/>
                </a:solidFill>
              </a:rPr>
              <a:t>Euphorie</a:t>
            </a:r>
          </a:p>
          <a:p>
            <a:pPr marL="285750" indent="-285750">
              <a:buFont typeface="Arial" panose="020B0604020202020204" pitchFamily="34" charset="0"/>
              <a:buChar char="•"/>
            </a:pPr>
            <a:endParaRPr lang="de-DE" sz="1600" dirty="0">
              <a:solidFill>
                <a:schemeClr val="tx1"/>
              </a:solidFill>
            </a:endParaRPr>
          </a:p>
          <a:p>
            <a:r>
              <a:rPr lang="de-DE" sz="1600" dirty="0" smtClean="0">
                <a:solidFill>
                  <a:schemeClr val="tx1"/>
                </a:solidFill>
              </a:rPr>
              <a:t>An </a:t>
            </a:r>
            <a:r>
              <a:rPr lang="de-DE" sz="1600" dirty="0">
                <a:solidFill>
                  <a:schemeClr val="tx1"/>
                </a:solidFill>
              </a:rPr>
              <a:t>κ-Rezeptoren hingegen sind </a:t>
            </a:r>
            <a:r>
              <a:rPr lang="de-DE" sz="1600" dirty="0" smtClean="0">
                <a:solidFill>
                  <a:schemeClr val="tx1"/>
                </a:solidFill>
              </a:rPr>
              <a:t>Affinität (Bindungsstärke) </a:t>
            </a:r>
            <a:r>
              <a:rPr lang="de-DE" sz="1600" dirty="0">
                <a:solidFill>
                  <a:schemeClr val="tx1"/>
                </a:solidFill>
              </a:rPr>
              <a:t>und intrinsische </a:t>
            </a:r>
            <a:r>
              <a:rPr lang="de-DE" sz="1600" dirty="0" smtClean="0">
                <a:solidFill>
                  <a:schemeClr val="tx1"/>
                </a:solidFill>
              </a:rPr>
              <a:t>Aktivität </a:t>
            </a:r>
            <a:r>
              <a:rPr lang="de-DE" sz="1600" dirty="0">
                <a:solidFill>
                  <a:schemeClr val="tx1"/>
                </a:solidFill>
              </a:rPr>
              <a:t>(Wirkungsstärke/Effekt</a:t>
            </a:r>
            <a:r>
              <a:rPr lang="de-DE" sz="1600" dirty="0" smtClean="0">
                <a:solidFill>
                  <a:schemeClr val="tx1"/>
                </a:solidFill>
              </a:rPr>
              <a:t>) hoch, hier resultiert eine agonistische Wirkung </a:t>
            </a:r>
            <a:r>
              <a:rPr lang="de-DE" sz="1600" dirty="0">
                <a:solidFill>
                  <a:schemeClr val="tx1"/>
                </a:solidFill>
              </a:rPr>
              <a:t>(</a:t>
            </a:r>
            <a:r>
              <a:rPr lang="de-DE" sz="1600" dirty="0" smtClean="0">
                <a:solidFill>
                  <a:schemeClr val="tx1"/>
                </a:solidFill>
              </a:rPr>
              <a:t>κ-Agonist)</a:t>
            </a:r>
          </a:p>
          <a:p>
            <a:endParaRPr lang="de-DE" sz="1600" dirty="0">
              <a:solidFill>
                <a:schemeClr val="tx1"/>
              </a:solidFill>
            </a:endParaRPr>
          </a:p>
          <a:p>
            <a:pPr marL="285750" indent="-285750">
              <a:buFont typeface="Arial" panose="020B0604020202020204" pitchFamily="34" charset="0"/>
              <a:buChar char="•"/>
            </a:pPr>
            <a:r>
              <a:rPr lang="de-DE" sz="1600" dirty="0" smtClean="0">
                <a:solidFill>
                  <a:schemeClr val="tx1"/>
                </a:solidFill>
              </a:rPr>
              <a:t>deutliche </a:t>
            </a:r>
            <a:r>
              <a:rPr lang="de-DE" sz="1600" dirty="0">
                <a:solidFill>
                  <a:schemeClr val="tx1"/>
                </a:solidFill>
              </a:rPr>
              <a:t>spinale </a:t>
            </a:r>
            <a:r>
              <a:rPr lang="de-DE" sz="1600" dirty="0" smtClean="0">
                <a:solidFill>
                  <a:schemeClr val="tx1"/>
                </a:solidFill>
              </a:rPr>
              <a:t>Analgesie</a:t>
            </a:r>
          </a:p>
          <a:p>
            <a:pPr marL="285750" indent="-285750">
              <a:buFont typeface="Arial" panose="020B0604020202020204" pitchFamily="34" charset="0"/>
              <a:buChar char="•"/>
            </a:pPr>
            <a:r>
              <a:rPr lang="de-DE" sz="1600" dirty="0" smtClean="0">
                <a:solidFill>
                  <a:schemeClr val="tx1"/>
                </a:solidFill>
              </a:rPr>
              <a:t>Geringe Sedierung</a:t>
            </a:r>
          </a:p>
          <a:p>
            <a:pPr marL="285750" indent="-285750">
              <a:buFont typeface="Arial" panose="020B0604020202020204" pitchFamily="34" charset="0"/>
              <a:buChar char="•"/>
            </a:pPr>
            <a:r>
              <a:rPr lang="de-DE" sz="1600" dirty="0" smtClean="0">
                <a:solidFill>
                  <a:schemeClr val="tx1"/>
                </a:solidFill>
              </a:rPr>
              <a:t>Dysphorie</a:t>
            </a:r>
          </a:p>
          <a:p>
            <a:endParaRPr lang="de-DE" sz="1600" dirty="0">
              <a:solidFill>
                <a:schemeClr val="tx1"/>
              </a:solidFill>
            </a:endParaRPr>
          </a:p>
          <a:p>
            <a:r>
              <a:rPr lang="de-DE" sz="1600" dirty="0" smtClean="0">
                <a:solidFill>
                  <a:schemeClr val="tx1"/>
                </a:solidFill>
              </a:rPr>
              <a:t>Es </a:t>
            </a:r>
            <a:r>
              <a:rPr lang="de-DE" sz="1600" dirty="0">
                <a:solidFill>
                  <a:schemeClr val="tx1"/>
                </a:solidFill>
              </a:rPr>
              <a:t>kann </a:t>
            </a:r>
            <a:r>
              <a:rPr lang="de-DE" sz="1600" dirty="0" smtClean="0">
                <a:solidFill>
                  <a:schemeClr val="tx1"/>
                </a:solidFill>
              </a:rPr>
              <a:t>somit eine κ-Rezeptor-vermittelte </a:t>
            </a:r>
            <a:r>
              <a:rPr lang="de-DE" sz="1600" dirty="0">
                <a:solidFill>
                  <a:schemeClr val="tx1"/>
                </a:solidFill>
              </a:rPr>
              <a:t>spinale Analgesie </a:t>
            </a:r>
            <a:r>
              <a:rPr lang="de-DE" sz="1600" dirty="0" smtClean="0">
                <a:solidFill>
                  <a:schemeClr val="tx1"/>
                </a:solidFill>
              </a:rPr>
              <a:t>vermitteln und </a:t>
            </a:r>
            <a:r>
              <a:rPr lang="de-DE" sz="1600" dirty="0">
                <a:solidFill>
                  <a:schemeClr val="tx1"/>
                </a:solidFill>
              </a:rPr>
              <a:t>die durch einen μ-Agonisten verursachte </a:t>
            </a:r>
            <a:r>
              <a:rPr lang="de-DE" sz="1600" dirty="0" smtClean="0">
                <a:solidFill>
                  <a:schemeClr val="tx1"/>
                </a:solidFill>
              </a:rPr>
              <a:t>Atemdepression verhindern. Die analgetische Potenz im Vergleich zu Morphin liegt bei 0,5 – 1,1)</a:t>
            </a:r>
          </a:p>
        </p:txBody>
      </p:sp>
      <p:sp>
        <p:nvSpPr>
          <p:cNvPr id="16386" name="Fußzeilenplatzhalter 4">
            <a:extLst>
              <a:ext uri="{FF2B5EF4-FFF2-40B4-BE49-F238E27FC236}">
                <a16:creationId xmlns:a16="http://schemas.microsoft.com/office/drawing/2014/main" id="{DE6BB06A-2380-4A93-AEAE-3ECC431D3BA5}"/>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de-DE" altLang="de-DE" sz="1000" dirty="0">
                <a:solidFill>
                  <a:schemeClr val="bg1"/>
                </a:solidFill>
              </a:rPr>
              <a:t>Dr. B. Stieger</a:t>
            </a:r>
          </a:p>
        </p:txBody>
      </p:sp>
      <p:sp>
        <p:nvSpPr>
          <p:cNvPr id="16387" name="Foliennummernplatzhalter 4">
            <a:extLst>
              <a:ext uri="{FF2B5EF4-FFF2-40B4-BE49-F238E27FC236}">
                <a16:creationId xmlns:a16="http://schemas.microsoft.com/office/drawing/2014/main" id="{DBB69E76-03E6-4F53-B252-83B8D58946D1}"/>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9pPr>
          </a:lstStyle>
          <a:p>
            <a:pPr>
              <a:spcBef>
                <a:spcPct val="0"/>
              </a:spcBef>
              <a:buFontTx/>
              <a:buNone/>
            </a:pPr>
            <a:fld id="{F29CE459-AC0F-4BF3-BEE9-0FB429955F16}" type="slidenum">
              <a:rPr lang="de-DE" altLang="de-DE" sz="1000">
                <a:solidFill>
                  <a:schemeClr val="bg1"/>
                </a:solidFill>
              </a:rPr>
              <a:pPr>
                <a:spcBef>
                  <a:spcPct val="0"/>
                </a:spcBef>
                <a:buFontTx/>
                <a:buNone/>
              </a:pPr>
              <a:t>6</a:t>
            </a:fld>
            <a:endParaRPr lang="de-DE" altLang="de-DE" sz="1000" dirty="0">
              <a:solidFill>
                <a:schemeClr val="bg1"/>
              </a:solidFill>
            </a:endParaRPr>
          </a:p>
        </p:txBody>
      </p:sp>
      <p:sp>
        <p:nvSpPr>
          <p:cNvPr id="3" name="Textfeld 2">
            <a:extLst>
              <a:ext uri="{FF2B5EF4-FFF2-40B4-BE49-F238E27FC236}">
                <a16:creationId xmlns:a16="http://schemas.microsoft.com/office/drawing/2014/main" id="{1FF6842C-7DC8-3647-BEEA-644EBB4497ED}"/>
              </a:ext>
            </a:extLst>
          </p:cNvPr>
          <p:cNvSpPr txBox="1"/>
          <p:nvPr/>
        </p:nvSpPr>
        <p:spPr>
          <a:xfrm>
            <a:off x="179388" y="2204864"/>
            <a:ext cx="184731" cy="646331"/>
          </a:xfrm>
          <a:prstGeom prst="rect">
            <a:avLst/>
          </a:prstGeom>
          <a:noFill/>
        </p:spPr>
        <p:txBody>
          <a:bodyPr wrap="none" rtlCol="0">
            <a:spAutoFit/>
          </a:bodyPr>
          <a:lstStyle/>
          <a:p>
            <a:endParaRPr lang="de-DE" sz="3600" b="1" dirty="0">
              <a:solidFill>
                <a:srgbClr val="941100"/>
              </a:solidFill>
            </a:endParaRPr>
          </a:p>
        </p:txBody>
      </p:sp>
    </p:spTree>
    <p:extLst>
      <p:ext uri="{BB962C8B-B14F-4D97-AF65-F5344CB8AC3E}">
        <p14:creationId xmlns:p14="http://schemas.microsoft.com/office/powerpoint/2010/main" val="1346746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el 1">
            <a:extLst>
              <a:ext uri="{FF2B5EF4-FFF2-40B4-BE49-F238E27FC236}">
                <a16:creationId xmlns:a16="http://schemas.microsoft.com/office/drawing/2014/main" id="{AF7BAAED-2EEF-41C4-9F6D-E089E540CD97}"/>
              </a:ext>
            </a:extLst>
          </p:cNvPr>
          <p:cNvSpPr>
            <a:spLocks noGrp="1" noChangeArrowheads="1"/>
          </p:cNvSpPr>
          <p:nvPr>
            <p:ph type="title"/>
          </p:nvPr>
        </p:nvSpPr>
        <p:spPr/>
        <p:txBody>
          <a:bodyPr/>
          <a:lstStyle/>
          <a:p>
            <a:r>
              <a:rPr lang="de-DE" altLang="en-US" sz="1600" dirty="0" smtClean="0"/>
              <a:t>Nalbuphin</a:t>
            </a:r>
            <a:endParaRPr lang="de-DE" altLang="en-US" sz="1600" dirty="0"/>
          </a:p>
        </p:txBody>
      </p:sp>
      <p:sp>
        <p:nvSpPr>
          <p:cNvPr id="16386" name="Fußzeilenplatzhalter 4">
            <a:extLst>
              <a:ext uri="{FF2B5EF4-FFF2-40B4-BE49-F238E27FC236}">
                <a16:creationId xmlns:a16="http://schemas.microsoft.com/office/drawing/2014/main" id="{DE6BB06A-2380-4A93-AEAE-3ECC431D3BA5}"/>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de-DE" altLang="de-DE" sz="1000" dirty="0">
                <a:solidFill>
                  <a:schemeClr val="bg1"/>
                </a:solidFill>
              </a:rPr>
              <a:t>Dr. B. Stieger</a:t>
            </a:r>
          </a:p>
        </p:txBody>
      </p:sp>
      <p:sp>
        <p:nvSpPr>
          <p:cNvPr id="16387" name="Foliennummernplatzhalter 4">
            <a:extLst>
              <a:ext uri="{FF2B5EF4-FFF2-40B4-BE49-F238E27FC236}">
                <a16:creationId xmlns:a16="http://schemas.microsoft.com/office/drawing/2014/main" id="{DBB69E76-03E6-4F53-B252-83B8D58946D1}"/>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9pPr>
          </a:lstStyle>
          <a:p>
            <a:pPr>
              <a:spcBef>
                <a:spcPct val="0"/>
              </a:spcBef>
              <a:buFontTx/>
              <a:buNone/>
            </a:pPr>
            <a:fld id="{F29CE459-AC0F-4BF3-BEE9-0FB429955F16}" type="slidenum">
              <a:rPr lang="de-DE" altLang="de-DE" sz="1000">
                <a:solidFill>
                  <a:schemeClr val="bg1"/>
                </a:solidFill>
              </a:rPr>
              <a:pPr>
                <a:spcBef>
                  <a:spcPct val="0"/>
                </a:spcBef>
                <a:buFontTx/>
                <a:buNone/>
              </a:pPr>
              <a:t>7</a:t>
            </a:fld>
            <a:endParaRPr lang="de-DE" altLang="de-DE" sz="1000" dirty="0">
              <a:solidFill>
                <a:schemeClr val="bg1"/>
              </a:solidFill>
            </a:endParaRPr>
          </a:p>
        </p:txBody>
      </p:sp>
      <p:sp>
        <p:nvSpPr>
          <p:cNvPr id="3" name="Textfeld 2">
            <a:extLst>
              <a:ext uri="{FF2B5EF4-FFF2-40B4-BE49-F238E27FC236}">
                <a16:creationId xmlns:a16="http://schemas.microsoft.com/office/drawing/2014/main" id="{1FF6842C-7DC8-3647-BEEA-644EBB4497ED}"/>
              </a:ext>
            </a:extLst>
          </p:cNvPr>
          <p:cNvSpPr txBox="1"/>
          <p:nvPr/>
        </p:nvSpPr>
        <p:spPr>
          <a:xfrm>
            <a:off x="179388" y="2204864"/>
            <a:ext cx="184731" cy="646331"/>
          </a:xfrm>
          <a:prstGeom prst="rect">
            <a:avLst/>
          </a:prstGeom>
          <a:noFill/>
        </p:spPr>
        <p:txBody>
          <a:bodyPr wrap="none" rtlCol="0">
            <a:spAutoFit/>
          </a:bodyPr>
          <a:lstStyle/>
          <a:p>
            <a:endParaRPr lang="de-DE" sz="3600" b="1" dirty="0">
              <a:solidFill>
                <a:srgbClr val="941100"/>
              </a:solidFill>
            </a:endParaRPr>
          </a:p>
        </p:txBody>
      </p:sp>
      <p:sp>
        <p:nvSpPr>
          <p:cNvPr id="12" name="Textfeld 11"/>
          <p:cNvSpPr txBox="1"/>
          <p:nvPr/>
        </p:nvSpPr>
        <p:spPr>
          <a:xfrm>
            <a:off x="206640" y="1484784"/>
            <a:ext cx="8672358" cy="3539430"/>
          </a:xfrm>
          <a:prstGeom prst="rect">
            <a:avLst/>
          </a:prstGeom>
          <a:solidFill>
            <a:schemeClr val="bg1"/>
          </a:solidFill>
        </p:spPr>
        <p:txBody>
          <a:bodyPr wrap="square" rtlCol="0">
            <a:spAutoFit/>
          </a:bodyPr>
          <a:lstStyle/>
          <a:p>
            <a:pPr marL="285750" indent="-285750">
              <a:buFont typeface="Arial" panose="020B0604020202020204" pitchFamily="34" charset="0"/>
              <a:buChar char="•"/>
            </a:pPr>
            <a:r>
              <a:rPr lang="de-DE" sz="1600" dirty="0" smtClean="0">
                <a:solidFill>
                  <a:schemeClr val="tx1"/>
                </a:solidFill>
              </a:rPr>
              <a:t>Ceiling-Effekt (deutsch „Decken-Effekt“): Mit </a:t>
            </a:r>
            <a:r>
              <a:rPr lang="de-DE" sz="1600" dirty="0">
                <a:solidFill>
                  <a:schemeClr val="tx1"/>
                </a:solidFill>
              </a:rPr>
              <a:t>steigender Dosis erfolgt keine weitere Zunahme von Analgesie und Atemdepression. </a:t>
            </a:r>
            <a:endParaRPr lang="de-DE" sz="1600" dirty="0" smtClean="0">
              <a:solidFill>
                <a:schemeClr val="tx1"/>
              </a:solidFill>
            </a:endParaRPr>
          </a:p>
          <a:p>
            <a:pPr marL="285750" indent="-285750">
              <a:buFont typeface="Arial" panose="020B0604020202020204" pitchFamily="34" charset="0"/>
              <a:buChar char="•"/>
            </a:pPr>
            <a:endParaRPr lang="de-DE" sz="1600" dirty="0">
              <a:solidFill>
                <a:schemeClr val="tx1"/>
              </a:solidFill>
            </a:endParaRPr>
          </a:p>
          <a:p>
            <a:pPr marL="285750" indent="-285750">
              <a:buFont typeface="Arial" panose="020B0604020202020204" pitchFamily="34" charset="0"/>
              <a:buChar char="•"/>
            </a:pPr>
            <a:r>
              <a:rPr lang="de-DE" sz="1600" dirty="0" smtClean="0">
                <a:solidFill>
                  <a:schemeClr val="tx1"/>
                </a:solidFill>
              </a:rPr>
              <a:t>Aufgrund </a:t>
            </a:r>
            <a:r>
              <a:rPr lang="de-DE" sz="1600" dirty="0">
                <a:solidFill>
                  <a:schemeClr val="tx1"/>
                </a:solidFill>
              </a:rPr>
              <a:t>seiner μ-antagonistischen Wirkung kann es </a:t>
            </a:r>
            <a:r>
              <a:rPr lang="de-DE" sz="1600" dirty="0" smtClean="0">
                <a:solidFill>
                  <a:schemeClr val="tx1"/>
                </a:solidFill>
              </a:rPr>
              <a:t>bei Abhängigkeit oder gleichzeitiger Anwendung von μ</a:t>
            </a:r>
            <a:r>
              <a:rPr lang="de-DE" sz="1600" dirty="0">
                <a:solidFill>
                  <a:schemeClr val="tx1"/>
                </a:solidFill>
              </a:rPr>
              <a:t>-</a:t>
            </a:r>
            <a:r>
              <a:rPr lang="de-DE" sz="1600" dirty="0" smtClean="0">
                <a:solidFill>
                  <a:schemeClr val="tx1"/>
                </a:solidFill>
              </a:rPr>
              <a:t>Agonisten (Opiatabhängigkeit / chron. Schmerzpatienten) Entzugssymptome / Wirkungsabschwächung der analgetischen Regelmedikation auslösen.</a:t>
            </a:r>
          </a:p>
          <a:p>
            <a:pPr marL="285750" indent="-285750">
              <a:buFont typeface="Arial" panose="020B0604020202020204" pitchFamily="34" charset="0"/>
              <a:buChar char="•"/>
            </a:pPr>
            <a:endParaRPr lang="de-DE" sz="1600" dirty="0" smtClean="0">
              <a:solidFill>
                <a:schemeClr val="tx1"/>
              </a:solidFill>
            </a:endParaRPr>
          </a:p>
          <a:p>
            <a:pPr marL="285750" indent="-285750">
              <a:buFont typeface="Arial" panose="020B0604020202020204" pitchFamily="34" charset="0"/>
              <a:buChar char="•"/>
            </a:pPr>
            <a:r>
              <a:rPr lang="de-DE" sz="1600" dirty="0" smtClean="0">
                <a:solidFill>
                  <a:schemeClr val="tx1"/>
                </a:solidFill>
              </a:rPr>
              <a:t>Die Wirkung setzt 2-3min nach intravenöser Applikation ein</a:t>
            </a:r>
            <a:endParaRPr lang="de-DE" sz="1600" dirty="0">
              <a:solidFill>
                <a:schemeClr val="tx1"/>
              </a:solidFill>
            </a:endParaRPr>
          </a:p>
          <a:p>
            <a:pPr marL="285750" indent="-285750">
              <a:buFont typeface="Arial" panose="020B0604020202020204" pitchFamily="34" charset="0"/>
              <a:buChar char="•"/>
            </a:pPr>
            <a:endParaRPr lang="de-DE" sz="1600" dirty="0" smtClean="0">
              <a:solidFill>
                <a:schemeClr val="tx1"/>
              </a:solidFill>
            </a:endParaRPr>
          </a:p>
          <a:p>
            <a:pPr marL="285750" indent="-285750">
              <a:buFont typeface="Arial" panose="020B0604020202020204" pitchFamily="34" charset="0"/>
              <a:buChar char="•"/>
            </a:pPr>
            <a:r>
              <a:rPr lang="de-DE" sz="1600" dirty="0" smtClean="0">
                <a:solidFill>
                  <a:schemeClr val="tx1"/>
                </a:solidFill>
              </a:rPr>
              <a:t>Die </a:t>
            </a:r>
            <a:r>
              <a:rPr lang="de-DE" sz="1600" dirty="0">
                <a:solidFill>
                  <a:schemeClr val="tx1"/>
                </a:solidFill>
              </a:rPr>
              <a:t>Wirkdauer von Nalbuphin beträgt 3–6 h</a:t>
            </a:r>
          </a:p>
          <a:p>
            <a:pPr marL="285750" indent="-285750">
              <a:buFont typeface="Arial" panose="020B0604020202020204" pitchFamily="34" charset="0"/>
              <a:buChar char="•"/>
            </a:pPr>
            <a:endParaRPr lang="de-DE" sz="1600" dirty="0">
              <a:solidFill>
                <a:schemeClr val="tx1"/>
              </a:solidFill>
            </a:endParaRPr>
          </a:p>
          <a:p>
            <a:pPr marL="285750" indent="-285750">
              <a:buFont typeface="Arial" panose="020B0604020202020204" pitchFamily="34" charset="0"/>
              <a:buChar char="•"/>
            </a:pPr>
            <a:r>
              <a:rPr lang="de-DE" sz="1600" dirty="0">
                <a:solidFill>
                  <a:schemeClr val="tx1"/>
                </a:solidFill>
              </a:rPr>
              <a:t>Die Wirkung kann mit Naloxon antagonisiert werden</a:t>
            </a:r>
            <a:r>
              <a:rPr lang="de-DE" sz="1600" dirty="0" smtClean="0">
                <a:solidFill>
                  <a:schemeClr val="tx1"/>
                </a:solidFill>
              </a:rPr>
              <a:t>. </a:t>
            </a:r>
          </a:p>
          <a:p>
            <a:pPr marL="285750" indent="-285750">
              <a:buFont typeface="Arial" panose="020B0604020202020204" pitchFamily="34" charset="0"/>
              <a:buChar char="•"/>
            </a:pPr>
            <a:endParaRPr lang="de-DE" sz="1600" dirty="0">
              <a:solidFill>
                <a:schemeClr val="tx1"/>
              </a:solidFill>
            </a:endParaRPr>
          </a:p>
          <a:p>
            <a:pPr marL="285750" indent="-285750">
              <a:buFont typeface="Arial" panose="020B0604020202020204" pitchFamily="34" charset="0"/>
              <a:buChar char="•"/>
            </a:pPr>
            <a:r>
              <a:rPr lang="de-DE" sz="1600" dirty="0" smtClean="0">
                <a:solidFill>
                  <a:schemeClr val="tx1"/>
                </a:solidFill>
              </a:rPr>
              <a:t>Aufgrund des geringen Abhängigkeitspotentials unterliegt es nicht dem BTMG</a:t>
            </a:r>
          </a:p>
        </p:txBody>
      </p:sp>
    </p:spTree>
    <p:extLst>
      <p:ext uri="{BB962C8B-B14F-4D97-AF65-F5344CB8AC3E}">
        <p14:creationId xmlns:p14="http://schemas.microsoft.com/office/powerpoint/2010/main" val="1073958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el 1">
            <a:extLst>
              <a:ext uri="{FF2B5EF4-FFF2-40B4-BE49-F238E27FC236}">
                <a16:creationId xmlns:a16="http://schemas.microsoft.com/office/drawing/2014/main" id="{AF7BAAED-2EEF-41C4-9F6D-E089E540CD97}"/>
              </a:ext>
            </a:extLst>
          </p:cNvPr>
          <p:cNvSpPr>
            <a:spLocks noGrp="1" noChangeArrowheads="1"/>
          </p:cNvSpPr>
          <p:nvPr>
            <p:ph type="title"/>
          </p:nvPr>
        </p:nvSpPr>
        <p:spPr/>
        <p:txBody>
          <a:bodyPr/>
          <a:lstStyle/>
          <a:p>
            <a:r>
              <a:rPr lang="de-DE" altLang="en-US" sz="1600" dirty="0" smtClean="0"/>
              <a:t>Nalbuphin</a:t>
            </a:r>
            <a:endParaRPr lang="de-DE" altLang="en-US" sz="1600" dirty="0"/>
          </a:p>
        </p:txBody>
      </p:sp>
      <p:sp>
        <p:nvSpPr>
          <p:cNvPr id="16386" name="Fußzeilenplatzhalter 4">
            <a:extLst>
              <a:ext uri="{FF2B5EF4-FFF2-40B4-BE49-F238E27FC236}">
                <a16:creationId xmlns:a16="http://schemas.microsoft.com/office/drawing/2014/main" id="{DE6BB06A-2380-4A93-AEAE-3ECC431D3BA5}"/>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de-DE" altLang="de-DE" sz="1000" dirty="0">
                <a:solidFill>
                  <a:schemeClr val="bg1"/>
                </a:solidFill>
              </a:rPr>
              <a:t>Dr. B. Stieger</a:t>
            </a:r>
          </a:p>
        </p:txBody>
      </p:sp>
      <p:sp>
        <p:nvSpPr>
          <p:cNvPr id="16387" name="Foliennummernplatzhalter 4">
            <a:extLst>
              <a:ext uri="{FF2B5EF4-FFF2-40B4-BE49-F238E27FC236}">
                <a16:creationId xmlns:a16="http://schemas.microsoft.com/office/drawing/2014/main" id="{DBB69E76-03E6-4F53-B252-83B8D58946D1}"/>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9pPr>
          </a:lstStyle>
          <a:p>
            <a:pPr>
              <a:spcBef>
                <a:spcPct val="0"/>
              </a:spcBef>
              <a:buFontTx/>
              <a:buNone/>
            </a:pPr>
            <a:fld id="{F29CE459-AC0F-4BF3-BEE9-0FB429955F16}" type="slidenum">
              <a:rPr lang="de-DE" altLang="de-DE" sz="1000">
                <a:solidFill>
                  <a:schemeClr val="bg1"/>
                </a:solidFill>
              </a:rPr>
              <a:pPr>
                <a:spcBef>
                  <a:spcPct val="0"/>
                </a:spcBef>
                <a:buFontTx/>
                <a:buNone/>
              </a:pPr>
              <a:t>8</a:t>
            </a:fld>
            <a:endParaRPr lang="de-DE" altLang="de-DE" sz="1000" dirty="0">
              <a:solidFill>
                <a:schemeClr val="bg1"/>
              </a:solidFill>
            </a:endParaRPr>
          </a:p>
        </p:txBody>
      </p:sp>
      <p:sp>
        <p:nvSpPr>
          <p:cNvPr id="3" name="Textfeld 2">
            <a:extLst>
              <a:ext uri="{FF2B5EF4-FFF2-40B4-BE49-F238E27FC236}">
                <a16:creationId xmlns:a16="http://schemas.microsoft.com/office/drawing/2014/main" id="{1FF6842C-7DC8-3647-BEEA-644EBB4497ED}"/>
              </a:ext>
            </a:extLst>
          </p:cNvPr>
          <p:cNvSpPr txBox="1"/>
          <p:nvPr/>
        </p:nvSpPr>
        <p:spPr>
          <a:xfrm>
            <a:off x="179388" y="2204864"/>
            <a:ext cx="184731" cy="646331"/>
          </a:xfrm>
          <a:prstGeom prst="rect">
            <a:avLst/>
          </a:prstGeom>
          <a:noFill/>
        </p:spPr>
        <p:txBody>
          <a:bodyPr wrap="none" rtlCol="0">
            <a:spAutoFit/>
          </a:bodyPr>
          <a:lstStyle/>
          <a:p>
            <a:endParaRPr lang="de-DE" sz="3600" b="1" dirty="0">
              <a:solidFill>
                <a:srgbClr val="941100"/>
              </a:solidFill>
            </a:endParaRPr>
          </a:p>
        </p:txBody>
      </p:sp>
      <p:sp>
        <p:nvSpPr>
          <p:cNvPr id="12" name="Textfeld 11"/>
          <p:cNvSpPr txBox="1"/>
          <p:nvPr/>
        </p:nvSpPr>
        <p:spPr>
          <a:xfrm>
            <a:off x="235821" y="1496977"/>
            <a:ext cx="8672358" cy="2062103"/>
          </a:xfrm>
          <a:prstGeom prst="rect">
            <a:avLst/>
          </a:prstGeom>
          <a:solidFill>
            <a:schemeClr val="bg1"/>
          </a:solidFill>
        </p:spPr>
        <p:txBody>
          <a:bodyPr wrap="square" rtlCol="0">
            <a:spAutoFit/>
          </a:bodyPr>
          <a:lstStyle/>
          <a:p>
            <a:r>
              <a:rPr lang="de-DE" sz="1600" b="1" u="sng" dirty="0" smtClean="0">
                <a:solidFill>
                  <a:schemeClr val="tx1"/>
                </a:solidFill>
              </a:rPr>
              <a:t>Indikation für NFS in Remscheid:</a:t>
            </a:r>
          </a:p>
          <a:p>
            <a:endParaRPr lang="de-DE" sz="1600" dirty="0" smtClean="0">
              <a:solidFill>
                <a:schemeClr val="tx1"/>
              </a:solidFill>
            </a:endParaRPr>
          </a:p>
          <a:p>
            <a:pPr marL="285750" indent="-285750">
              <a:buFont typeface="Arial" panose="020B0604020202020204" pitchFamily="34" charset="0"/>
              <a:buChar char="•"/>
            </a:pPr>
            <a:r>
              <a:rPr lang="de-DE" sz="1600" dirty="0" smtClean="0">
                <a:solidFill>
                  <a:schemeClr val="tx1"/>
                </a:solidFill>
              </a:rPr>
              <a:t>Traumaassoziierte Schmerzen VAS &gt;5 bei Patienten ab 12 Jahren ohne </a:t>
            </a:r>
            <a:r>
              <a:rPr lang="de-DE" sz="1600" dirty="0" err="1" smtClean="0">
                <a:solidFill>
                  <a:schemeClr val="tx1"/>
                </a:solidFill>
              </a:rPr>
              <a:t>Vigilanzminderung</a:t>
            </a:r>
            <a:r>
              <a:rPr lang="de-DE" sz="1600" dirty="0" smtClean="0">
                <a:solidFill>
                  <a:schemeClr val="tx1"/>
                </a:solidFill>
              </a:rPr>
              <a:t> </a:t>
            </a:r>
          </a:p>
          <a:p>
            <a:pPr marL="285750" indent="-285750">
              <a:buFont typeface="Arial" panose="020B0604020202020204" pitchFamily="34" charset="0"/>
              <a:buChar char="•"/>
            </a:pPr>
            <a:r>
              <a:rPr lang="de-DE" sz="1600" dirty="0" err="1" smtClean="0">
                <a:solidFill>
                  <a:schemeClr val="tx1"/>
                </a:solidFill>
              </a:rPr>
              <a:t>Lumbo</a:t>
            </a:r>
            <a:r>
              <a:rPr lang="de-DE" sz="1600" dirty="0" smtClean="0">
                <a:solidFill>
                  <a:schemeClr val="tx1"/>
                </a:solidFill>
              </a:rPr>
              <a:t>-Ischialgie</a:t>
            </a:r>
            <a:endParaRPr lang="de-DE" sz="1600" dirty="0" smtClean="0">
              <a:solidFill>
                <a:schemeClr val="tx1"/>
              </a:solidFill>
            </a:endParaRPr>
          </a:p>
          <a:p>
            <a:pPr marL="285750" indent="-285750">
              <a:buFont typeface="Arial" panose="020B0604020202020204" pitchFamily="34" charset="0"/>
              <a:buChar char="•"/>
            </a:pPr>
            <a:r>
              <a:rPr lang="de-DE" sz="1600" dirty="0" smtClean="0">
                <a:solidFill>
                  <a:schemeClr val="tx1"/>
                </a:solidFill>
              </a:rPr>
              <a:t>Schrittmacheranlage </a:t>
            </a:r>
            <a:r>
              <a:rPr lang="de-DE" sz="1600" dirty="0" smtClean="0">
                <a:solidFill>
                  <a:schemeClr val="tx1"/>
                </a:solidFill>
              </a:rPr>
              <a:t>bei lebensbedrohlicher, Atropin-refraktärer </a:t>
            </a:r>
            <a:r>
              <a:rPr lang="de-DE" sz="1600" dirty="0" smtClean="0">
                <a:solidFill>
                  <a:schemeClr val="tx1"/>
                </a:solidFill>
              </a:rPr>
              <a:t>Bradykardie</a:t>
            </a:r>
          </a:p>
          <a:p>
            <a:pPr marL="285750" indent="-285750">
              <a:buFont typeface="Arial" panose="020B0604020202020204" pitchFamily="34" charset="0"/>
              <a:buChar char="•"/>
            </a:pPr>
            <a:r>
              <a:rPr lang="de-DE" sz="1600" dirty="0" smtClean="0"/>
              <a:t>Unkl. </a:t>
            </a:r>
            <a:r>
              <a:rPr lang="de-DE" sz="1600" smtClean="0"/>
              <a:t>Abdomineller Schmerz, </a:t>
            </a:r>
            <a:r>
              <a:rPr lang="de-DE" sz="1600" dirty="0" smtClean="0"/>
              <a:t>welcher nicht mit anderen Analgetika zu behandeln ist</a:t>
            </a:r>
            <a:endParaRPr lang="de-DE" sz="1600" dirty="0" smtClean="0">
              <a:solidFill>
                <a:schemeClr val="tx1"/>
              </a:solidFill>
            </a:endParaRPr>
          </a:p>
          <a:p>
            <a:pPr marL="285750" indent="-285750">
              <a:buFont typeface="Arial" panose="020B0604020202020204" pitchFamily="34" charset="0"/>
              <a:buChar char="•"/>
            </a:pPr>
            <a:endParaRPr lang="de-DE" sz="1600" dirty="0" smtClean="0">
              <a:solidFill>
                <a:schemeClr val="tx1"/>
              </a:solidFill>
            </a:endParaRPr>
          </a:p>
          <a:p>
            <a:pPr marL="285750" indent="-285750">
              <a:buFont typeface="Arial" panose="020B0604020202020204" pitchFamily="34" charset="0"/>
              <a:buChar char="•"/>
            </a:pPr>
            <a:endParaRPr lang="de-DE" sz="1600" dirty="0" smtClean="0">
              <a:solidFill>
                <a:schemeClr val="tx1"/>
              </a:solidFill>
            </a:endParaRPr>
          </a:p>
        </p:txBody>
      </p:sp>
    </p:spTree>
    <p:extLst>
      <p:ext uri="{BB962C8B-B14F-4D97-AF65-F5344CB8AC3E}">
        <p14:creationId xmlns:p14="http://schemas.microsoft.com/office/powerpoint/2010/main" val="3009042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el 1">
            <a:extLst>
              <a:ext uri="{FF2B5EF4-FFF2-40B4-BE49-F238E27FC236}">
                <a16:creationId xmlns:a16="http://schemas.microsoft.com/office/drawing/2014/main" id="{AF7BAAED-2EEF-41C4-9F6D-E089E540CD97}"/>
              </a:ext>
            </a:extLst>
          </p:cNvPr>
          <p:cNvSpPr>
            <a:spLocks noGrp="1" noChangeArrowheads="1"/>
          </p:cNvSpPr>
          <p:nvPr>
            <p:ph type="title"/>
          </p:nvPr>
        </p:nvSpPr>
        <p:spPr/>
        <p:txBody>
          <a:bodyPr/>
          <a:lstStyle/>
          <a:p>
            <a:r>
              <a:rPr lang="de-DE" altLang="en-US" sz="1600" dirty="0" smtClean="0"/>
              <a:t>Nalbuphin</a:t>
            </a:r>
            <a:endParaRPr lang="de-DE" altLang="en-US" sz="1600" dirty="0"/>
          </a:p>
        </p:txBody>
      </p:sp>
      <p:sp>
        <p:nvSpPr>
          <p:cNvPr id="16386" name="Fußzeilenplatzhalter 4">
            <a:extLst>
              <a:ext uri="{FF2B5EF4-FFF2-40B4-BE49-F238E27FC236}">
                <a16:creationId xmlns:a16="http://schemas.microsoft.com/office/drawing/2014/main" id="{DE6BB06A-2380-4A93-AEAE-3ECC431D3BA5}"/>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de-DE" altLang="de-DE" sz="1000" dirty="0">
                <a:solidFill>
                  <a:schemeClr val="bg1"/>
                </a:solidFill>
              </a:rPr>
              <a:t>Dr. B. Stieger</a:t>
            </a:r>
          </a:p>
        </p:txBody>
      </p:sp>
      <p:sp>
        <p:nvSpPr>
          <p:cNvPr id="16387" name="Foliennummernplatzhalter 4">
            <a:extLst>
              <a:ext uri="{FF2B5EF4-FFF2-40B4-BE49-F238E27FC236}">
                <a16:creationId xmlns:a16="http://schemas.microsoft.com/office/drawing/2014/main" id="{DBB69E76-03E6-4F53-B252-83B8D58946D1}"/>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4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cs typeface="Arial" panose="020B0604020202020204" pitchFamily="34" charset="0"/>
              </a:defRPr>
            </a:lvl9pPr>
          </a:lstStyle>
          <a:p>
            <a:pPr>
              <a:spcBef>
                <a:spcPct val="0"/>
              </a:spcBef>
              <a:buFontTx/>
              <a:buNone/>
            </a:pPr>
            <a:fld id="{F29CE459-AC0F-4BF3-BEE9-0FB429955F16}" type="slidenum">
              <a:rPr lang="de-DE" altLang="de-DE" sz="1000">
                <a:solidFill>
                  <a:schemeClr val="bg1"/>
                </a:solidFill>
              </a:rPr>
              <a:pPr>
                <a:spcBef>
                  <a:spcPct val="0"/>
                </a:spcBef>
                <a:buFontTx/>
                <a:buNone/>
              </a:pPr>
              <a:t>9</a:t>
            </a:fld>
            <a:endParaRPr lang="de-DE" altLang="de-DE" sz="1000" dirty="0">
              <a:solidFill>
                <a:schemeClr val="bg1"/>
              </a:solidFill>
            </a:endParaRPr>
          </a:p>
        </p:txBody>
      </p:sp>
      <p:sp>
        <p:nvSpPr>
          <p:cNvPr id="3" name="Textfeld 2">
            <a:extLst>
              <a:ext uri="{FF2B5EF4-FFF2-40B4-BE49-F238E27FC236}">
                <a16:creationId xmlns:a16="http://schemas.microsoft.com/office/drawing/2014/main" id="{1FF6842C-7DC8-3647-BEEA-644EBB4497ED}"/>
              </a:ext>
            </a:extLst>
          </p:cNvPr>
          <p:cNvSpPr txBox="1"/>
          <p:nvPr/>
        </p:nvSpPr>
        <p:spPr>
          <a:xfrm>
            <a:off x="179388" y="2204864"/>
            <a:ext cx="184731" cy="646331"/>
          </a:xfrm>
          <a:prstGeom prst="rect">
            <a:avLst/>
          </a:prstGeom>
          <a:noFill/>
        </p:spPr>
        <p:txBody>
          <a:bodyPr wrap="none" rtlCol="0">
            <a:spAutoFit/>
          </a:bodyPr>
          <a:lstStyle/>
          <a:p>
            <a:endParaRPr lang="de-DE" sz="3600" b="1" dirty="0">
              <a:solidFill>
                <a:srgbClr val="941100"/>
              </a:solidFill>
            </a:endParaRPr>
          </a:p>
        </p:txBody>
      </p:sp>
      <p:sp>
        <p:nvSpPr>
          <p:cNvPr id="12" name="Textfeld 11"/>
          <p:cNvSpPr txBox="1"/>
          <p:nvPr/>
        </p:nvSpPr>
        <p:spPr>
          <a:xfrm>
            <a:off x="208143" y="1473864"/>
            <a:ext cx="8672358" cy="4770537"/>
          </a:xfrm>
          <a:prstGeom prst="rect">
            <a:avLst/>
          </a:prstGeom>
          <a:solidFill>
            <a:schemeClr val="bg1"/>
          </a:solidFill>
        </p:spPr>
        <p:txBody>
          <a:bodyPr wrap="square" rtlCol="0">
            <a:spAutoFit/>
          </a:bodyPr>
          <a:lstStyle/>
          <a:p>
            <a:r>
              <a:rPr lang="de-DE" sz="1600" b="1" u="sng" dirty="0" smtClean="0">
                <a:solidFill>
                  <a:schemeClr val="tx1"/>
                </a:solidFill>
              </a:rPr>
              <a:t>Kontraindikationen für NFS in Remscheid:</a:t>
            </a:r>
          </a:p>
          <a:p>
            <a:endParaRPr lang="de-DE" sz="1600" dirty="0" smtClean="0">
              <a:solidFill>
                <a:schemeClr val="tx1"/>
              </a:solidFill>
            </a:endParaRPr>
          </a:p>
          <a:p>
            <a:pPr marL="285750" indent="-285750">
              <a:buFont typeface="Arial" panose="020B0604020202020204" pitchFamily="34" charset="0"/>
              <a:buChar char="•"/>
            </a:pPr>
            <a:r>
              <a:rPr lang="de-DE" sz="1600" dirty="0" smtClean="0">
                <a:solidFill>
                  <a:schemeClr val="tx1"/>
                </a:solidFill>
              </a:rPr>
              <a:t>Überempfindlichkeit/Allergie </a:t>
            </a:r>
            <a:r>
              <a:rPr lang="de-DE" sz="1600" dirty="0">
                <a:solidFill>
                  <a:schemeClr val="tx1"/>
                </a:solidFill>
              </a:rPr>
              <a:t>gegen den </a:t>
            </a:r>
            <a:r>
              <a:rPr lang="de-DE" sz="1600" dirty="0" smtClean="0">
                <a:solidFill>
                  <a:schemeClr val="tx1"/>
                </a:solidFill>
              </a:rPr>
              <a:t>Wirkstoff</a:t>
            </a:r>
          </a:p>
          <a:p>
            <a:pPr marL="285750" indent="-285750">
              <a:buFont typeface="Arial" panose="020B0604020202020204" pitchFamily="34" charset="0"/>
              <a:buChar char="•"/>
            </a:pPr>
            <a:endParaRPr lang="de-DE" sz="1600" dirty="0">
              <a:solidFill>
                <a:schemeClr val="tx1"/>
              </a:solidFill>
            </a:endParaRPr>
          </a:p>
          <a:p>
            <a:pPr marL="285750" indent="-285750">
              <a:buFont typeface="Arial" panose="020B0604020202020204" pitchFamily="34" charset="0"/>
              <a:buChar char="•"/>
            </a:pPr>
            <a:r>
              <a:rPr lang="de-DE" sz="1600" dirty="0">
                <a:solidFill>
                  <a:schemeClr val="tx1"/>
                </a:solidFill>
              </a:rPr>
              <a:t>Schwere </a:t>
            </a:r>
            <a:r>
              <a:rPr lang="de-DE" sz="1600" dirty="0" smtClean="0">
                <a:solidFill>
                  <a:schemeClr val="tx1"/>
                </a:solidFill>
              </a:rPr>
              <a:t>Nierenfunktionsstörungen (z.B. Dialyse-Pat.)</a:t>
            </a:r>
          </a:p>
          <a:p>
            <a:pPr marL="285750" indent="-285750">
              <a:buFont typeface="Arial" panose="020B0604020202020204" pitchFamily="34" charset="0"/>
              <a:buChar char="•"/>
            </a:pPr>
            <a:endParaRPr lang="de-DE" sz="1600" dirty="0">
              <a:solidFill>
                <a:schemeClr val="tx1"/>
              </a:solidFill>
            </a:endParaRPr>
          </a:p>
          <a:p>
            <a:pPr marL="285750" indent="-285750">
              <a:buFont typeface="Arial" panose="020B0604020202020204" pitchFamily="34" charset="0"/>
              <a:buChar char="•"/>
            </a:pPr>
            <a:r>
              <a:rPr lang="de-DE" sz="1600" dirty="0" smtClean="0">
                <a:solidFill>
                  <a:schemeClr val="tx1"/>
                </a:solidFill>
              </a:rPr>
              <a:t>Schwere Leberfunktionsstörungen (z.B. Alkoholkranke, Lebermalignome)</a:t>
            </a:r>
          </a:p>
          <a:p>
            <a:pPr marL="285750" indent="-285750">
              <a:buFont typeface="Arial" panose="020B0604020202020204" pitchFamily="34" charset="0"/>
              <a:buChar char="•"/>
            </a:pPr>
            <a:endParaRPr lang="de-DE" sz="1600" dirty="0">
              <a:solidFill>
                <a:schemeClr val="tx1"/>
              </a:solidFill>
            </a:endParaRPr>
          </a:p>
          <a:p>
            <a:pPr marL="285750" indent="-285750">
              <a:buFont typeface="Arial" panose="020B0604020202020204" pitchFamily="34" charset="0"/>
              <a:buChar char="•"/>
            </a:pPr>
            <a:r>
              <a:rPr lang="de-DE" sz="1600" dirty="0">
                <a:solidFill>
                  <a:schemeClr val="tx1"/>
                </a:solidFill>
              </a:rPr>
              <a:t>Gleichzeitige Behandlung mit μ-agonistischen Opioiden wie z.B. </a:t>
            </a:r>
            <a:r>
              <a:rPr lang="de-DE" sz="1600" dirty="0" smtClean="0">
                <a:solidFill>
                  <a:schemeClr val="tx1"/>
                </a:solidFill>
              </a:rPr>
              <a:t>Morphin, Fentanyl, Codein</a:t>
            </a:r>
          </a:p>
          <a:p>
            <a:r>
              <a:rPr lang="de-DE" sz="1600" dirty="0" smtClean="0">
                <a:solidFill>
                  <a:schemeClr val="tx1"/>
                </a:solidFill>
              </a:rPr>
              <a:t>  </a:t>
            </a:r>
            <a:endParaRPr lang="de-DE" sz="1600" dirty="0">
              <a:solidFill>
                <a:schemeClr val="tx1"/>
              </a:solidFill>
            </a:endParaRPr>
          </a:p>
          <a:p>
            <a:pPr marL="285750" indent="-285750">
              <a:buFont typeface="Arial" panose="020B0604020202020204" pitchFamily="34" charset="0"/>
              <a:buChar char="•"/>
            </a:pPr>
            <a:r>
              <a:rPr lang="de-DE" sz="1600" dirty="0" smtClean="0">
                <a:solidFill>
                  <a:schemeClr val="tx1"/>
                </a:solidFill>
              </a:rPr>
              <a:t>Abhängigkeit / Substitutionstherapie </a:t>
            </a:r>
            <a:r>
              <a:rPr lang="de-DE" sz="1600" dirty="0">
                <a:solidFill>
                  <a:schemeClr val="tx1"/>
                </a:solidFill>
              </a:rPr>
              <a:t>von </a:t>
            </a:r>
            <a:r>
              <a:rPr lang="de-DE" sz="1600" dirty="0" smtClean="0">
                <a:solidFill>
                  <a:schemeClr val="tx1"/>
                </a:solidFill>
              </a:rPr>
              <a:t>Opioiden</a:t>
            </a:r>
          </a:p>
          <a:p>
            <a:pPr marL="285750" indent="-285750">
              <a:buFont typeface="Arial" panose="020B0604020202020204" pitchFamily="34" charset="0"/>
              <a:buChar char="•"/>
            </a:pPr>
            <a:endParaRPr lang="de-DE" sz="1600" dirty="0">
              <a:solidFill>
                <a:schemeClr val="tx1"/>
              </a:solidFill>
            </a:endParaRPr>
          </a:p>
          <a:p>
            <a:pPr marL="285750" indent="-285750">
              <a:buFont typeface="Arial" panose="020B0604020202020204" pitchFamily="34" charset="0"/>
              <a:buChar char="•"/>
            </a:pPr>
            <a:r>
              <a:rPr lang="de-DE" sz="1600" dirty="0">
                <a:solidFill>
                  <a:schemeClr val="tx1"/>
                </a:solidFill>
              </a:rPr>
              <a:t>Kopfverletzung und erhöhter intrakranialer Druck (Es ist möglich, dass stark wirksame Analgetika den intrakranialen Druck erhöhen und eine Atemdepression auslösen. Im Fall von Kopfverletzungen, inneren Kopfverletzungen oder bereits bestehendem erhöhtem intrakranialem Druck kann dieser Effekt noch verstärkt werden</a:t>
            </a:r>
            <a:r>
              <a:rPr lang="de-DE" sz="1600" dirty="0" smtClean="0">
                <a:solidFill>
                  <a:schemeClr val="tx1"/>
                </a:solidFill>
              </a:rPr>
              <a:t>)</a:t>
            </a:r>
          </a:p>
          <a:p>
            <a:pPr marL="285750" indent="-285750">
              <a:buFont typeface="Arial" panose="020B0604020202020204" pitchFamily="34" charset="0"/>
              <a:buChar char="•"/>
            </a:pPr>
            <a:endParaRPr lang="de-DE" sz="1600" dirty="0">
              <a:solidFill>
                <a:schemeClr val="tx1"/>
              </a:solidFill>
            </a:endParaRPr>
          </a:p>
          <a:p>
            <a:pPr marL="285750" indent="-285750">
              <a:buFont typeface="Arial" panose="020B0604020202020204" pitchFamily="34" charset="0"/>
              <a:buChar char="•"/>
            </a:pPr>
            <a:r>
              <a:rPr lang="de-DE" sz="1600" dirty="0" smtClean="0">
                <a:solidFill>
                  <a:schemeClr val="tx1"/>
                </a:solidFill>
              </a:rPr>
              <a:t>Schwangerschaft / Stillzeit</a:t>
            </a:r>
            <a:endParaRPr lang="de-DE" sz="1600" dirty="0">
              <a:solidFill>
                <a:schemeClr val="tx1"/>
              </a:solidFill>
            </a:endParaRPr>
          </a:p>
          <a:p>
            <a:pPr marL="285750" indent="-285750">
              <a:buFont typeface="Arial" panose="020B0604020202020204" pitchFamily="34" charset="0"/>
              <a:buChar char="•"/>
            </a:pPr>
            <a:endParaRPr lang="de-DE" sz="1600" dirty="0" smtClean="0">
              <a:solidFill>
                <a:schemeClr val="tx1"/>
              </a:solidFill>
            </a:endParaRPr>
          </a:p>
        </p:txBody>
      </p:sp>
    </p:spTree>
    <p:extLst>
      <p:ext uri="{BB962C8B-B14F-4D97-AF65-F5344CB8AC3E}">
        <p14:creationId xmlns:p14="http://schemas.microsoft.com/office/powerpoint/2010/main" val="2371188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991</Words>
  <Application>Microsoft Office PowerPoint</Application>
  <PresentationFormat>Bildschirmpräsentation (4:3)</PresentationFormat>
  <Paragraphs>170</Paragraphs>
  <Slides>14</Slides>
  <Notes>14</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14</vt:i4>
      </vt:variant>
    </vt:vector>
  </HeadingPairs>
  <TitlesOfParts>
    <vt:vector size="18" baseType="lpstr">
      <vt:lpstr>Arial</vt:lpstr>
      <vt:lpstr>Calibri</vt:lpstr>
      <vt:lpstr>Futura Md BT</vt:lpstr>
      <vt:lpstr>Larissa</vt:lpstr>
      <vt:lpstr>Zertifizierungsveranstaltung  Nalbuphin für Notfallsanitäter in Remscheid </vt:lpstr>
      <vt:lpstr>PowerPoint-Präsentation</vt:lpstr>
      <vt:lpstr>Nalbuphin</vt:lpstr>
      <vt:lpstr>Nalbuphin</vt:lpstr>
      <vt:lpstr>PowerPoint-Präsentation</vt:lpstr>
      <vt:lpstr>PowerPoint-Präsentation</vt:lpstr>
      <vt:lpstr>Nalbuphin</vt:lpstr>
      <vt:lpstr>Nalbuphin</vt:lpstr>
      <vt:lpstr>Nalbuphin</vt:lpstr>
      <vt:lpstr>Nalbuphin</vt:lpstr>
      <vt:lpstr>Nalbuphin</vt:lpstr>
      <vt:lpstr>Nalbuphin</vt:lpstr>
      <vt:lpstr>Nalbuphin</vt:lpstr>
      <vt:lpstr>PowerPoint-Präsentation</vt:lpstr>
    </vt:vector>
  </TitlesOfParts>
  <Company>Stadt Remscheid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Laddach, Christoph</dc:creator>
  <cp:lastModifiedBy>Dr. Rose, Christopher</cp:lastModifiedBy>
  <cp:revision>17</cp:revision>
  <dcterms:created xsi:type="dcterms:W3CDTF">2019-01-17T09:35:40Z</dcterms:created>
  <dcterms:modified xsi:type="dcterms:W3CDTF">2023-02-27T10:39:18Z</dcterms:modified>
</cp:coreProperties>
</file>